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30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294" r:id="rId32"/>
    <p:sldId id="295" r:id="rId33"/>
    <p:sldId id="297" r:id="rId34"/>
    <p:sldId id="272" r:id="rId35"/>
    <p:sldId id="298" r:id="rId36"/>
    <p:sldId id="299" r:id="rId37"/>
    <p:sldId id="273" r:id="rId38"/>
    <p:sldId id="301" r:id="rId39"/>
    <p:sldId id="300" r:id="rId40"/>
    <p:sldId id="302" r:id="rId41"/>
    <p:sldId id="2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60"/>
  </p:normalViewPr>
  <p:slideViewPr>
    <p:cSldViewPr>
      <p:cViewPr varScale="1">
        <p:scale>
          <a:sx n="69" d="100"/>
          <a:sy n="69" d="100"/>
        </p:scale>
        <p:origin x="-13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BD966-E3D6-405F-9247-7F9E2EF0A700}" type="datetimeFigureOut">
              <a:rPr lang="en-IN" smtClean="0"/>
              <a:t>15-07-2021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D6F39-8FCC-441D-B480-D41BAEB10B42}" type="slidenum">
              <a:rPr lang="en-IN" smtClean="0"/>
              <a:t>‹#›</a:t>
            </a:fld>
            <a:endParaRPr lang="en-IN"/>
          </a:p>
        </p:txBody>
      </p:sp>
    </p:spTree>
    <p:extLst>
      <p:ext uri="{BB962C8B-B14F-4D97-AF65-F5344CB8AC3E}">
        <p14:creationId xmlns:p14="http://schemas.microsoft.com/office/powerpoint/2010/main" val="120052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EE0C1E-54AC-46E3-85F9-1F230DB036AE}"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6629400" y="254000"/>
            <a:ext cx="1600200" cy="355600"/>
          </a:xfrm>
          <a:prstGeom prst="rect">
            <a:avLst/>
          </a:prstGeom>
          <a:blipFill dpi="0" rotWithShape="1">
            <a:blip r:embed="rId2">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F50D-8608-4C16-A326-4CA538070563}"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613B7-DB02-4B27-BF73-1A2DC8134127}"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3BF47-2B9E-4A59-BD5F-05FACA374352}"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41F14-CF98-49B6-B036-D3DE4B8F6B3E}"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A03131-2990-4504-8571-072C3D0F6AE8}"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927DD2-3734-45D1-AA85-973A77CB27BF}" type="datetime1">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994B9-8134-4F90-ADD8-755D65DCBD6C}" type="datetime1">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19BB9-7752-4EBF-907E-4AA4E5BE94D6}" type="datetime1">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DC0A8-13AA-4FD6-B3EC-8DC659FC1E43}"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24D5D40-D3D8-4F33-8BB4-F11BB258CD0C}" type="datetime1">
              <a:rPr lang="en-US" smtClean="0"/>
              <a:t>7/15/2021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F3A32E8-19B0-422D-ACA0-015605F1862A}" type="datetime1">
              <a:rPr lang="en-US" smtClean="0"/>
              <a:t>7/15/2021</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hyperlink" Target="https://www.dekhoncrnews.com/2021/05/3-1500.html?m=1" TargetMode="External"/><Relationship Id="rId3" Type="http://schemas.openxmlformats.org/officeDocument/2006/relationships/hyperlink" Target="https://theindiasaga.com/saga-corner/pranav-mishra-shoaib-ali-on-a-mission-to-change-lives-with-hope-begins-foundation/" TargetMode="External"/><Relationship Id="rId7" Type="http://schemas.openxmlformats.org/officeDocument/2006/relationships/hyperlink" Target="https://m.facebook.com/story.php?story_fbid=1681244635407581&amp;id=691281554403899&amp;sfnsn=wiwspmo" TargetMode="External"/><Relationship Id="rId2" Type="http://schemas.openxmlformats.org/officeDocument/2006/relationships/hyperlink" Target="https://youtu.be/-6f3MKL8lSQ" TargetMode="External"/><Relationship Id="rId1" Type="http://schemas.openxmlformats.org/officeDocument/2006/relationships/slideLayout" Target="../slideLayouts/slideLayout2.xml"/><Relationship Id="rId6" Type="http://schemas.openxmlformats.org/officeDocument/2006/relationships/hyperlink" Target="http://delhinewschannel.in/index.php/item/1313-1500" TargetMode="External"/><Relationship Id="rId5" Type="http://schemas.openxmlformats.org/officeDocument/2006/relationships/hyperlink" Target="https://newsnight.live/?p=795" TargetMode="External"/><Relationship Id="rId4" Type="http://schemas.openxmlformats.org/officeDocument/2006/relationships/hyperlink" Target="http://dhunt.in/hodyE?s=a&amp;uu=0xf2be09092349b9fc&amp;ss=pd" TargetMode="External"/><Relationship Id="rId9"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447800"/>
            <a:ext cx="6934200" cy="4876800"/>
          </a:xfrm>
        </p:spPr>
        <p:txBody>
          <a:bodyPr>
            <a:noAutofit/>
          </a:bodyPr>
          <a:lstStyle/>
          <a:p>
            <a:pPr algn="l"/>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2400" dirty="0" smtClean="0"/>
              <a:t/>
            </a:r>
            <a:br>
              <a:rPr lang="en-IN" sz="2400" dirty="0" smtClean="0"/>
            </a:br>
            <a:endParaRPr lang="en-IN" sz="2400" dirty="0"/>
          </a:p>
        </p:txBody>
      </p:sp>
      <p:sp>
        <p:nvSpPr>
          <p:cNvPr id="3" name="Subtitle 2"/>
          <p:cNvSpPr>
            <a:spLocks noGrp="1"/>
          </p:cNvSpPr>
          <p:nvPr>
            <p:ph type="subTitle" idx="1"/>
          </p:nvPr>
        </p:nvSpPr>
        <p:spPr>
          <a:xfrm>
            <a:off x="3276600" y="6858000"/>
            <a:ext cx="6400800" cy="1752600"/>
          </a:xfrm>
        </p:spPr>
        <p:txBody>
          <a:bodyPr/>
          <a:lstStyle/>
          <a:p>
            <a:r>
              <a:rPr lang="en-IN" dirty="0" smtClean="0"/>
              <a:t> </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04800"/>
            <a:ext cx="4953000" cy="95964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42606932"/>
              </p:ext>
            </p:extLst>
          </p:nvPr>
        </p:nvGraphicFramePr>
        <p:xfrm>
          <a:off x="990599" y="1447800"/>
          <a:ext cx="6705601" cy="5059680"/>
        </p:xfrm>
        <a:graphic>
          <a:graphicData uri="http://schemas.openxmlformats.org/drawingml/2006/table">
            <a:tbl>
              <a:tblPr firstRow="1" bandRow="1">
                <a:tableStyleId>{5C22544A-7EE6-4342-B048-85BDC9FD1C3A}</a:tableStyleId>
              </a:tblPr>
              <a:tblGrid>
                <a:gridCol w="5685184"/>
                <a:gridCol w="1020417"/>
              </a:tblGrid>
              <a:tr h="340607">
                <a:tc>
                  <a:txBody>
                    <a:bodyPr/>
                    <a:lstStyle/>
                    <a:p>
                      <a:r>
                        <a:rPr lang="en-IN" sz="1800" b="1" dirty="0" smtClean="0">
                          <a:solidFill>
                            <a:schemeClr val="tx1"/>
                          </a:solidFill>
                        </a:rPr>
                        <a:t>Heading</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1" baseline="0" dirty="0" smtClean="0">
                          <a:solidFill>
                            <a:schemeClr val="tx1"/>
                          </a:solidFill>
                        </a:rPr>
                        <a:t>Page No.</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solidFill>
                            <a:schemeClr val="tx1"/>
                          </a:solidFill>
                        </a:rPr>
                        <a:t>Who we are</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2</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solidFill>
                            <a:schemeClr val="tx1"/>
                          </a:solidFill>
                        </a:rPr>
                        <a:t>What we do</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3</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Founders</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4</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Disability in India</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5</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Hunger issue in India</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7</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Medical emergencies</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9</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Our mission</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10</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solidFill>
                            <a:schemeClr val="tx1"/>
                          </a:solidFill>
                        </a:rPr>
                        <a:t>Our Vision</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11</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Completed projects</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12</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Running projects</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24</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Future projects</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27</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Media</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28</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dirty="0" smtClean="0"/>
                        <a:t>Well-wishers</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31</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457">
                <a:tc>
                  <a:txBody>
                    <a:bodyPr/>
                    <a:lstStyle/>
                    <a:p>
                      <a:r>
                        <a:rPr lang="en-IN" sz="1600" b="0" dirty="0" smtClean="0"/>
                        <a:t>Legal documents</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smtClean="0">
                          <a:solidFill>
                            <a:schemeClr val="tx1"/>
                          </a:solidFill>
                        </a:rPr>
                        <a:t>34</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719495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9829800" cy="1470025"/>
          </a:xfrm>
        </p:spPr>
        <p:txBody>
          <a:bodyPr/>
          <a:lstStyle/>
          <a:p>
            <a:r>
              <a:rPr lang="en-IN" sz="4800" b="1" dirty="0" smtClean="0">
                <a:solidFill>
                  <a:srgbClr val="C00000"/>
                </a:solidFill>
              </a:rPr>
              <a:t>Our Mission</a:t>
            </a:r>
            <a:r>
              <a:rPr lang="en-IN" b="1" dirty="0" smtClean="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762000" y="1295400"/>
            <a:ext cx="7315200" cy="4800600"/>
          </a:xfrm>
        </p:spPr>
        <p:txBody>
          <a:bodyPr>
            <a:normAutofit fontScale="92500" lnSpcReduction="20000"/>
          </a:bodyPr>
          <a:lstStyle/>
          <a:p>
            <a:pPr algn="just"/>
            <a:r>
              <a:rPr lang="en-IN" sz="2600" dirty="0" smtClean="0">
                <a:solidFill>
                  <a:schemeClr val="tx1"/>
                </a:solidFill>
              </a:rPr>
              <a:t>- To </a:t>
            </a:r>
            <a:r>
              <a:rPr lang="en-IN" sz="2600" dirty="0">
                <a:solidFill>
                  <a:schemeClr val="tx1"/>
                </a:solidFill>
              </a:rPr>
              <a:t>work as a catalyst in bringing sustainable change in the lives of the needy and the underprivileged section of the society</a:t>
            </a:r>
            <a:r>
              <a:rPr lang="en-IN" sz="2600" dirty="0" smtClean="0">
                <a:solidFill>
                  <a:schemeClr val="tx1"/>
                </a:solidFill>
              </a:rPr>
              <a:t>.</a:t>
            </a:r>
          </a:p>
          <a:p>
            <a:pPr algn="just"/>
            <a:endParaRPr lang="en-IN" sz="2600" dirty="0" smtClean="0">
              <a:solidFill>
                <a:schemeClr val="tx1"/>
              </a:solidFill>
            </a:endParaRPr>
          </a:p>
          <a:p>
            <a:pPr algn="just"/>
            <a:r>
              <a:rPr lang="en-IN" sz="2600" dirty="0" smtClean="0">
                <a:solidFill>
                  <a:schemeClr val="tx1"/>
                </a:solidFill>
              </a:rPr>
              <a:t>- To </a:t>
            </a:r>
            <a:r>
              <a:rPr lang="en-IN" sz="2600" dirty="0">
                <a:solidFill>
                  <a:schemeClr val="tx1"/>
                </a:solidFill>
              </a:rPr>
              <a:t>bring back hopes to those who are looked upon as hopeless in the society because of physical disabilities or poor financial conditions</a:t>
            </a:r>
            <a:r>
              <a:rPr lang="en-IN" sz="2600" dirty="0" smtClean="0">
                <a:solidFill>
                  <a:schemeClr val="tx1"/>
                </a:solidFill>
              </a:rPr>
              <a:t>.</a:t>
            </a:r>
          </a:p>
          <a:p>
            <a:pPr algn="just"/>
            <a:endParaRPr lang="en-IN" sz="2600" dirty="0" smtClean="0">
              <a:solidFill>
                <a:schemeClr val="tx1"/>
              </a:solidFill>
            </a:endParaRPr>
          </a:p>
          <a:p>
            <a:pPr algn="just"/>
            <a:r>
              <a:rPr lang="en-IN" sz="2600" dirty="0" smtClean="0">
                <a:solidFill>
                  <a:schemeClr val="tx1"/>
                </a:solidFill>
              </a:rPr>
              <a:t>- To </a:t>
            </a:r>
            <a:r>
              <a:rPr lang="en-IN" sz="2600" dirty="0">
                <a:solidFill>
                  <a:schemeClr val="tx1"/>
                </a:solidFill>
              </a:rPr>
              <a:t>see a world free of hunger where nobody has to ever worry about a basic necessity like food.  </a:t>
            </a:r>
            <a:endParaRPr lang="en-IN" sz="2600" dirty="0" smtClean="0">
              <a:solidFill>
                <a:schemeClr val="tx1"/>
              </a:solidFill>
            </a:endParaRPr>
          </a:p>
          <a:p>
            <a:pPr algn="just"/>
            <a:endParaRPr lang="en-IN" sz="2600" dirty="0">
              <a:solidFill>
                <a:schemeClr val="tx1"/>
              </a:solidFill>
            </a:endParaRPr>
          </a:p>
          <a:p>
            <a:pPr algn="just"/>
            <a:r>
              <a:rPr lang="en-IN" sz="2600" dirty="0" smtClean="0">
                <a:solidFill>
                  <a:schemeClr val="tx1"/>
                </a:solidFill>
              </a:rPr>
              <a:t>- To </a:t>
            </a:r>
            <a:r>
              <a:rPr lang="en-IN" sz="2600" dirty="0">
                <a:solidFill>
                  <a:schemeClr val="tx1"/>
                </a:solidFill>
              </a:rPr>
              <a:t>see a world where every individual has equal right and dignity in the society irrespective of their physical condition or financial status.</a:t>
            </a:r>
            <a:endParaRPr lang="en-IN" sz="2600" dirty="0" smtClean="0">
              <a:solidFill>
                <a:schemeClr val="tx1"/>
              </a:solidFill>
            </a:endParaRPr>
          </a:p>
          <a:p>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9829800" cy="1470025"/>
          </a:xfrm>
        </p:spPr>
        <p:txBody>
          <a:bodyPr/>
          <a:lstStyle/>
          <a:p>
            <a:r>
              <a:rPr lang="en-IN" sz="4800" b="1" dirty="0" smtClean="0">
                <a:solidFill>
                  <a:srgbClr val="C00000"/>
                </a:solidFill>
              </a:rPr>
              <a:t>Our Vision</a:t>
            </a:r>
            <a:endParaRPr lang="en-IN" b="1" dirty="0">
              <a:solidFill>
                <a:srgbClr val="C00000"/>
              </a:solidFill>
            </a:endParaRPr>
          </a:p>
        </p:txBody>
      </p:sp>
      <p:sp>
        <p:nvSpPr>
          <p:cNvPr id="3" name="Subtitle 2"/>
          <p:cNvSpPr>
            <a:spLocks noGrp="1"/>
          </p:cNvSpPr>
          <p:nvPr>
            <p:ph type="subTitle" idx="1"/>
          </p:nvPr>
        </p:nvSpPr>
        <p:spPr>
          <a:xfrm>
            <a:off x="609600" y="1447800"/>
            <a:ext cx="7620000" cy="5257800"/>
          </a:xfrm>
        </p:spPr>
        <p:txBody>
          <a:bodyPr>
            <a:noAutofit/>
          </a:bodyPr>
          <a:lstStyle/>
          <a:p>
            <a:pPr algn="just"/>
            <a:r>
              <a:rPr lang="en-IN" sz="1800" b="1" dirty="0" smtClean="0">
                <a:solidFill>
                  <a:schemeClr val="tx1"/>
                </a:solidFill>
              </a:rPr>
              <a:t>INTEGRITY</a:t>
            </a:r>
          </a:p>
          <a:p>
            <a:pPr algn="just"/>
            <a:r>
              <a:rPr lang="en-IN" sz="1800" dirty="0" smtClean="0">
                <a:solidFill>
                  <a:schemeClr val="tx1"/>
                </a:solidFill>
              </a:rPr>
              <a:t>We are committed to honesty, accountability and transparency in all our endeavours.</a:t>
            </a:r>
          </a:p>
          <a:p>
            <a:pPr algn="just"/>
            <a:endParaRPr lang="en-IN" sz="1800" dirty="0">
              <a:solidFill>
                <a:schemeClr val="tx1"/>
              </a:solidFill>
            </a:endParaRPr>
          </a:p>
          <a:p>
            <a:pPr algn="just"/>
            <a:r>
              <a:rPr lang="en-IN" sz="1800" b="1" dirty="0" smtClean="0">
                <a:solidFill>
                  <a:schemeClr val="tx1"/>
                </a:solidFill>
              </a:rPr>
              <a:t>INCLUSIVENESS</a:t>
            </a:r>
          </a:p>
          <a:p>
            <a:pPr algn="just"/>
            <a:r>
              <a:rPr lang="en-IN" sz="1800" dirty="0" smtClean="0">
                <a:solidFill>
                  <a:schemeClr val="tx1"/>
                </a:solidFill>
              </a:rPr>
              <a:t>We will work with others to help the world’s needy regardless of race, gender, age, creed or nationality, colour, political affiliation or belief.</a:t>
            </a:r>
            <a:endParaRPr lang="en-IN" sz="1800" dirty="0">
              <a:solidFill>
                <a:schemeClr val="tx1"/>
              </a:solidFill>
            </a:endParaRPr>
          </a:p>
          <a:p>
            <a:pPr algn="just"/>
            <a:r>
              <a:rPr lang="en-IN" sz="1800" b="1" dirty="0" smtClean="0">
                <a:solidFill>
                  <a:schemeClr val="tx1"/>
                </a:solidFill>
              </a:rPr>
              <a:t>PROFESSIONALISM, TEAM WORK AND EXCELLENCE</a:t>
            </a:r>
          </a:p>
          <a:p>
            <a:pPr algn="just"/>
            <a:endParaRPr lang="en-IN" sz="1800" b="1" dirty="0" smtClean="0">
              <a:solidFill>
                <a:schemeClr val="tx1"/>
              </a:solidFill>
            </a:endParaRPr>
          </a:p>
          <a:p>
            <a:pPr algn="just"/>
            <a:r>
              <a:rPr lang="en-IN" sz="1800" dirty="0" smtClean="0">
                <a:solidFill>
                  <a:schemeClr val="tx1"/>
                </a:solidFill>
              </a:rPr>
              <a:t>We value effective teamwork and collaboration when delivering professional services. We strive to attain the highest standards in all that we do, and we are committed to participatory decision making.</a:t>
            </a:r>
            <a:endParaRPr lang="en-IN" sz="1800" dirty="0">
              <a:solidFill>
                <a:schemeClr val="tx1"/>
              </a:solidFill>
            </a:endParaRPr>
          </a:p>
          <a:p>
            <a:pPr algn="just"/>
            <a:r>
              <a:rPr lang="en-IN" sz="1800" b="1" dirty="0" smtClean="0">
                <a:solidFill>
                  <a:schemeClr val="tx1"/>
                </a:solidFill>
              </a:rPr>
              <a:t>INNOVATIVENATIVESS AND CREATIVITY</a:t>
            </a:r>
          </a:p>
          <a:p>
            <a:pPr algn="just"/>
            <a:endParaRPr lang="en-IN" sz="1800" b="1" dirty="0" smtClean="0">
              <a:solidFill>
                <a:schemeClr val="tx1"/>
              </a:solidFill>
            </a:endParaRPr>
          </a:p>
          <a:p>
            <a:pPr algn="just"/>
            <a:r>
              <a:rPr lang="en-IN" sz="1800" dirty="0" smtClean="0">
                <a:solidFill>
                  <a:schemeClr val="tx1"/>
                </a:solidFill>
              </a:rPr>
              <a:t>Pursuing innovative and effective solutions, creative ideas and </a:t>
            </a:r>
            <a:r>
              <a:rPr lang="en-IN" sz="1800" dirty="0" err="1" smtClean="0">
                <a:solidFill>
                  <a:schemeClr val="tx1"/>
                </a:solidFill>
              </a:rPr>
              <a:t>ongoing</a:t>
            </a:r>
            <a:r>
              <a:rPr lang="en-IN" sz="1800" dirty="0" smtClean="0">
                <a:solidFill>
                  <a:schemeClr val="tx1"/>
                </a:solidFill>
              </a:rPr>
              <a:t> improvement. Innovation is a key driver for our growth.  </a:t>
            </a:r>
            <a:endParaRPr lang="en-IN" sz="1800" dirty="0">
              <a:solidFill>
                <a:schemeClr val="tx1"/>
              </a:solidFill>
            </a:endParaRPr>
          </a:p>
          <a:p>
            <a:endParaRPr lang="en-IN" sz="1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686708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8153400" cy="1470025"/>
          </a:xfrm>
        </p:spPr>
        <p:txBody>
          <a:bodyPr/>
          <a:lstStyle/>
          <a:p>
            <a:r>
              <a:rPr lang="en-IN" sz="4800" b="1" dirty="0" smtClean="0">
                <a:solidFill>
                  <a:srgbClr val="C00000"/>
                </a:solidFill>
              </a:rPr>
              <a:t>Past projects</a:t>
            </a:r>
            <a:endParaRPr lang="en-IN" sz="4800" b="1" dirty="0">
              <a:solidFill>
                <a:srgbClr val="C00000"/>
              </a:solidFill>
            </a:endParaRPr>
          </a:p>
        </p:txBody>
      </p:sp>
      <p:sp>
        <p:nvSpPr>
          <p:cNvPr id="3" name="Subtitle 2"/>
          <p:cNvSpPr>
            <a:spLocks noGrp="1"/>
          </p:cNvSpPr>
          <p:nvPr>
            <p:ph type="subTitle" idx="1"/>
          </p:nvPr>
        </p:nvSpPr>
        <p:spPr>
          <a:xfrm>
            <a:off x="990600" y="1905000"/>
            <a:ext cx="6629400" cy="1752600"/>
          </a:xfrm>
        </p:spPr>
        <p:txBody>
          <a:bodyPr>
            <a:noAutofit/>
          </a:bodyPr>
          <a:lstStyle/>
          <a:p>
            <a:pPr algn="l"/>
            <a:r>
              <a:rPr lang="en-IN" sz="2800" b="1" dirty="0" smtClean="0">
                <a:solidFill>
                  <a:schemeClr val="tx1"/>
                </a:solidFill>
              </a:rPr>
              <a:t>1) </a:t>
            </a:r>
            <a:r>
              <a:rPr lang="en-IN" sz="2800" b="1" u="sng" dirty="0" smtClean="0">
                <a:solidFill>
                  <a:schemeClr val="tx1"/>
                </a:solidFill>
              </a:rPr>
              <a:t>The </a:t>
            </a:r>
            <a:r>
              <a:rPr lang="en-IN" sz="2800" b="1" u="sng" dirty="0">
                <a:solidFill>
                  <a:schemeClr val="tx1"/>
                </a:solidFill>
              </a:rPr>
              <a:t>Rising </a:t>
            </a:r>
            <a:r>
              <a:rPr lang="en-IN" sz="2800" b="1" u="sng" dirty="0" smtClean="0">
                <a:solidFill>
                  <a:schemeClr val="tx1"/>
                </a:solidFill>
              </a:rPr>
              <a:t>Cup - 1 </a:t>
            </a:r>
          </a:p>
          <a:p>
            <a:pPr marL="514350" indent="-514350" algn="l">
              <a:buAutoNum type="arabicParenR"/>
            </a:pPr>
            <a:endParaRPr lang="en-IN" sz="2800" b="1" dirty="0" smtClean="0">
              <a:solidFill>
                <a:schemeClr val="tx1"/>
              </a:solidFill>
            </a:endParaRPr>
          </a:p>
          <a:p>
            <a:pPr algn="l"/>
            <a:r>
              <a:rPr lang="en-IN" b="1" dirty="0" smtClean="0">
                <a:solidFill>
                  <a:schemeClr val="tx1"/>
                </a:solidFill>
              </a:rPr>
              <a:t>Venue-</a:t>
            </a:r>
            <a:r>
              <a:rPr lang="en-IN" dirty="0" smtClean="0">
                <a:solidFill>
                  <a:schemeClr val="tx1"/>
                </a:solidFill>
              </a:rPr>
              <a:t> </a:t>
            </a:r>
            <a:r>
              <a:rPr lang="en-IN" dirty="0" err="1">
                <a:solidFill>
                  <a:schemeClr val="tx1"/>
                </a:solidFill>
              </a:rPr>
              <a:t>Shakarpur</a:t>
            </a:r>
            <a:r>
              <a:rPr lang="en-IN" dirty="0">
                <a:solidFill>
                  <a:schemeClr val="tx1"/>
                </a:solidFill>
              </a:rPr>
              <a:t> DDA ground, New Delhi </a:t>
            </a:r>
            <a:endParaRPr lang="en-IN" dirty="0" smtClean="0">
              <a:solidFill>
                <a:schemeClr val="tx1"/>
              </a:solidFill>
            </a:endParaRPr>
          </a:p>
          <a:p>
            <a:pPr algn="l"/>
            <a:r>
              <a:rPr lang="en-IN" b="1" dirty="0" smtClean="0">
                <a:solidFill>
                  <a:schemeClr val="tx1"/>
                </a:solidFill>
              </a:rPr>
              <a:t>Date-</a:t>
            </a:r>
            <a:r>
              <a:rPr lang="en-IN" dirty="0" smtClean="0">
                <a:solidFill>
                  <a:schemeClr val="tx1"/>
                </a:solidFill>
              </a:rPr>
              <a:t> </a:t>
            </a:r>
            <a:r>
              <a:rPr lang="en-IN" dirty="0">
                <a:solidFill>
                  <a:schemeClr val="tx1"/>
                </a:solidFill>
              </a:rPr>
              <a:t>7th </a:t>
            </a:r>
            <a:r>
              <a:rPr lang="en-IN" dirty="0" smtClean="0">
                <a:solidFill>
                  <a:schemeClr val="tx1"/>
                </a:solidFill>
              </a:rPr>
              <a:t>Jan, </a:t>
            </a:r>
            <a:r>
              <a:rPr lang="en-IN" dirty="0">
                <a:solidFill>
                  <a:schemeClr val="tx1"/>
                </a:solidFill>
              </a:rPr>
              <a:t>2017 </a:t>
            </a:r>
            <a:endParaRPr lang="en-IN" dirty="0" smtClean="0">
              <a:solidFill>
                <a:schemeClr val="tx1"/>
              </a:solidFill>
            </a:endParaRPr>
          </a:p>
          <a:p>
            <a:pPr algn="l"/>
            <a:r>
              <a:rPr lang="en-IN" b="1" dirty="0" smtClean="0">
                <a:solidFill>
                  <a:schemeClr val="tx1"/>
                </a:solidFill>
              </a:rPr>
              <a:t>Team- </a:t>
            </a:r>
            <a:r>
              <a:rPr lang="en-IN" dirty="0">
                <a:solidFill>
                  <a:schemeClr val="tx1"/>
                </a:solidFill>
              </a:rPr>
              <a:t>Madhya Pradesh </a:t>
            </a:r>
            <a:r>
              <a:rPr lang="en-IN" dirty="0" err="1">
                <a:solidFill>
                  <a:schemeClr val="tx1"/>
                </a:solidFill>
              </a:rPr>
              <a:t>vs</a:t>
            </a:r>
            <a:r>
              <a:rPr lang="en-IN" dirty="0">
                <a:solidFill>
                  <a:schemeClr val="tx1"/>
                </a:solidFill>
              </a:rPr>
              <a:t> Delhi  </a:t>
            </a:r>
            <a:endParaRPr lang="en-IN" dirty="0" smtClean="0">
              <a:solidFill>
                <a:schemeClr val="tx1"/>
              </a:solidFill>
            </a:endParaRPr>
          </a:p>
          <a:p>
            <a:pPr algn="l"/>
            <a:r>
              <a:rPr lang="en-IN" b="1" dirty="0" smtClean="0">
                <a:solidFill>
                  <a:schemeClr val="tx1"/>
                </a:solidFill>
              </a:rPr>
              <a:t>Winner-</a:t>
            </a:r>
            <a:r>
              <a:rPr lang="en-IN" dirty="0" smtClean="0">
                <a:solidFill>
                  <a:schemeClr val="tx1"/>
                </a:solidFill>
              </a:rPr>
              <a:t> </a:t>
            </a:r>
            <a:r>
              <a:rPr lang="en-IN" dirty="0">
                <a:solidFill>
                  <a:schemeClr val="tx1"/>
                </a:solidFill>
              </a:rPr>
              <a:t>Delhi  </a:t>
            </a:r>
            <a:endParaRPr lang="en-IN" dirty="0" smtClean="0">
              <a:solidFill>
                <a:schemeClr val="tx1"/>
              </a:solidFill>
            </a:endParaRPr>
          </a:p>
          <a:p>
            <a:pPr algn="l"/>
            <a:r>
              <a:rPr lang="en-IN" b="1" dirty="0" smtClean="0">
                <a:solidFill>
                  <a:schemeClr val="tx1"/>
                </a:solidFill>
              </a:rPr>
              <a:t>Chief Guests- </a:t>
            </a:r>
            <a:r>
              <a:rPr lang="en-IN" dirty="0" err="1">
                <a:solidFill>
                  <a:schemeClr val="tx1"/>
                </a:solidFill>
              </a:rPr>
              <a:t>Mr.</a:t>
            </a:r>
            <a:r>
              <a:rPr lang="en-IN" dirty="0">
                <a:solidFill>
                  <a:schemeClr val="tx1"/>
                </a:solidFill>
              </a:rPr>
              <a:t> </a:t>
            </a:r>
            <a:r>
              <a:rPr lang="en-IN" dirty="0" err="1">
                <a:solidFill>
                  <a:schemeClr val="tx1"/>
                </a:solidFill>
              </a:rPr>
              <a:t>Nitin</a:t>
            </a:r>
            <a:r>
              <a:rPr lang="en-IN" dirty="0">
                <a:solidFill>
                  <a:schemeClr val="tx1"/>
                </a:solidFill>
              </a:rPr>
              <a:t> </a:t>
            </a:r>
            <a:r>
              <a:rPr lang="en-IN" dirty="0" err="1">
                <a:solidFill>
                  <a:schemeClr val="tx1"/>
                </a:solidFill>
              </a:rPr>
              <a:t>Tyagi</a:t>
            </a:r>
            <a:r>
              <a:rPr lang="en-IN" dirty="0">
                <a:solidFill>
                  <a:schemeClr val="tx1"/>
                </a:solidFill>
              </a:rPr>
              <a:t> (MLA for AAP Party</a:t>
            </a:r>
            <a:r>
              <a:rPr lang="en-IN" dirty="0" smtClean="0">
                <a:solidFill>
                  <a:schemeClr val="tx1"/>
                </a:solidFill>
              </a:rPr>
              <a:t>), </a:t>
            </a:r>
          </a:p>
          <a:p>
            <a:pPr algn="l"/>
            <a:r>
              <a:rPr lang="en-IN" dirty="0" smtClean="0">
                <a:solidFill>
                  <a:schemeClr val="tx1"/>
                </a:solidFill>
              </a:rPr>
              <a:t>Mr </a:t>
            </a:r>
            <a:r>
              <a:rPr lang="en-IN" dirty="0">
                <a:solidFill>
                  <a:schemeClr val="tx1"/>
                </a:solidFill>
              </a:rPr>
              <a:t>J.P. </a:t>
            </a:r>
            <a:r>
              <a:rPr lang="en-IN" dirty="0" err="1">
                <a:solidFill>
                  <a:schemeClr val="tx1"/>
                </a:solidFill>
              </a:rPr>
              <a:t>Soni</a:t>
            </a:r>
            <a:r>
              <a:rPr lang="en-IN" dirty="0">
                <a:solidFill>
                  <a:schemeClr val="tx1"/>
                </a:solidFill>
              </a:rPr>
              <a:t> ( MD of JP Constructions) </a:t>
            </a:r>
            <a:endParaRPr lang="en-IN" dirty="0" smtClean="0">
              <a:solidFill>
                <a:schemeClr val="tx1"/>
              </a:solidFill>
            </a:endParaRPr>
          </a:p>
          <a:p>
            <a:pPr algn="l"/>
            <a:r>
              <a:rPr lang="en-IN" b="1" dirty="0" smtClean="0">
                <a:solidFill>
                  <a:schemeClr val="tx1"/>
                </a:solidFill>
              </a:rPr>
              <a:t>Media </a:t>
            </a:r>
            <a:r>
              <a:rPr lang="en-IN" b="1" dirty="0">
                <a:solidFill>
                  <a:schemeClr val="tx1"/>
                </a:solidFill>
              </a:rPr>
              <a:t>Coverage- </a:t>
            </a:r>
            <a:r>
              <a:rPr lang="en-IN" dirty="0">
                <a:solidFill>
                  <a:schemeClr val="tx1"/>
                </a:solidFill>
              </a:rPr>
              <a:t>Punjab </a:t>
            </a:r>
            <a:r>
              <a:rPr lang="en-IN" dirty="0" err="1">
                <a:solidFill>
                  <a:schemeClr val="tx1"/>
                </a:solidFill>
              </a:rPr>
              <a:t>Kesari</a:t>
            </a:r>
            <a:r>
              <a:rPr lang="en-IN" dirty="0">
                <a:solidFill>
                  <a:schemeClr val="tx1"/>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06042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r>
              <a:rPr lang="en-IN" dirty="0" smtClean="0"/>
              <a:t> </a:t>
            </a:r>
            <a:endParaRPr lang="en-IN" dirty="0"/>
          </a:p>
        </p:txBody>
      </p:sp>
      <p:pic>
        <p:nvPicPr>
          <p:cNvPr id="1026" name="Picture 2" descr="C:\Users\RK Baruah\Documents\Downloads\WhatsApp Image 2021-07-03 at 9.22.12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6803176" cy="525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9400" y="254000"/>
            <a:ext cx="1600200" cy="355600"/>
          </a:xfrm>
          <a:prstGeom prst="rect">
            <a:avLst/>
          </a:prstGeom>
          <a:blipFill dpi="0" rotWithShape="1">
            <a:blip r:embed="rId3">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171469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609601" y="1143000"/>
            <a:ext cx="7613072" cy="4800600"/>
          </a:xfrm>
        </p:spPr>
        <p:txBody>
          <a:bodyPr>
            <a:normAutofit/>
          </a:bodyPr>
          <a:lstStyle/>
          <a:p>
            <a:pPr marL="114300" indent="0">
              <a:buNone/>
            </a:pPr>
            <a:r>
              <a:rPr lang="en-IN" sz="2800" b="1" dirty="0" smtClean="0"/>
              <a:t> 2)  </a:t>
            </a:r>
            <a:r>
              <a:rPr lang="en-IN" sz="2800" b="1" u="sng" dirty="0" smtClean="0"/>
              <a:t>The </a:t>
            </a:r>
            <a:r>
              <a:rPr lang="en-IN" sz="2800" b="1" u="sng" dirty="0"/>
              <a:t>Rising Cup </a:t>
            </a:r>
            <a:r>
              <a:rPr lang="en-IN" sz="2800" b="1" u="sng" dirty="0" smtClean="0"/>
              <a:t>- </a:t>
            </a:r>
            <a:r>
              <a:rPr lang="en-IN" sz="2800" b="1" u="sng" dirty="0"/>
              <a:t>2, Tri- Series </a:t>
            </a:r>
            <a:endParaRPr lang="en-IN" sz="2800" b="1" u="sng" dirty="0" smtClean="0"/>
          </a:p>
          <a:p>
            <a:pPr marL="114300" indent="0">
              <a:buNone/>
            </a:pPr>
            <a:endParaRPr lang="en-IN" sz="2800" b="1" dirty="0" smtClean="0"/>
          </a:p>
          <a:p>
            <a:pPr marL="114300" indent="0">
              <a:buNone/>
            </a:pPr>
            <a:r>
              <a:rPr lang="en-IN" b="1" dirty="0" smtClean="0"/>
              <a:t>Venue- </a:t>
            </a:r>
            <a:r>
              <a:rPr lang="en-IN" dirty="0" err="1"/>
              <a:t>Shakarpur</a:t>
            </a:r>
            <a:r>
              <a:rPr lang="en-IN" dirty="0"/>
              <a:t> DDA ground, New Delhi </a:t>
            </a:r>
            <a:endParaRPr lang="en-IN" dirty="0" smtClean="0"/>
          </a:p>
          <a:p>
            <a:pPr marL="114300" indent="0">
              <a:buNone/>
            </a:pPr>
            <a:r>
              <a:rPr lang="en-IN" b="1" dirty="0" smtClean="0"/>
              <a:t>Date- </a:t>
            </a:r>
            <a:r>
              <a:rPr lang="en-IN" dirty="0" smtClean="0"/>
              <a:t>15 - </a:t>
            </a:r>
            <a:r>
              <a:rPr lang="en-IN" dirty="0"/>
              <a:t>16 April, 2017  </a:t>
            </a:r>
            <a:endParaRPr lang="en-IN" dirty="0" smtClean="0"/>
          </a:p>
          <a:p>
            <a:pPr marL="114300" indent="0">
              <a:buNone/>
            </a:pPr>
            <a:r>
              <a:rPr lang="en-IN" b="1" dirty="0" smtClean="0"/>
              <a:t>Teams- </a:t>
            </a:r>
            <a:r>
              <a:rPr lang="en-IN" dirty="0"/>
              <a:t>Delhi, Rajasthan and  VRC ( </a:t>
            </a:r>
            <a:r>
              <a:rPr lang="en-IN" dirty="0" smtClean="0"/>
              <a:t>Vocational rehabilitation centre) </a:t>
            </a:r>
          </a:p>
          <a:p>
            <a:pPr marL="114300" indent="0">
              <a:buNone/>
            </a:pPr>
            <a:r>
              <a:rPr lang="en-IN" b="1" dirty="0" smtClean="0"/>
              <a:t>Winner-</a:t>
            </a:r>
            <a:r>
              <a:rPr lang="en-IN" dirty="0" smtClean="0"/>
              <a:t> </a:t>
            </a:r>
            <a:r>
              <a:rPr lang="en-IN" dirty="0"/>
              <a:t>Delhi  </a:t>
            </a:r>
            <a:endParaRPr lang="en-IN" dirty="0" smtClean="0"/>
          </a:p>
          <a:p>
            <a:pPr marL="114300" indent="0">
              <a:buNone/>
            </a:pPr>
            <a:r>
              <a:rPr lang="en-IN" b="1" dirty="0" smtClean="0"/>
              <a:t>Chief Guests- </a:t>
            </a:r>
            <a:r>
              <a:rPr lang="en-IN" dirty="0" err="1"/>
              <a:t>Mr.</a:t>
            </a:r>
            <a:r>
              <a:rPr lang="en-IN" dirty="0"/>
              <a:t> </a:t>
            </a:r>
            <a:r>
              <a:rPr lang="en-IN" dirty="0" err="1"/>
              <a:t>Anand</a:t>
            </a:r>
            <a:r>
              <a:rPr lang="en-IN" dirty="0"/>
              <a:t> </a:t>
            </a:r>
            <a:r>
              <a:rPr lang="en-IN" dirty="0" err="1"/>
              <a:t>Saini</a:t>
            </a:r>
            <a:r>
              <a:rPr lang="en-IN" dirty="0"/>
              <a:t> </a:t>
            </a:r>
            <a:r>
              <a:rPr lang="en-IN" dirty="0" smtClean="0"/>
              <a:t>(International Golfer),</a:t>
            </a:r>
          </a:p>
          <a:p>
            <a:pPr marL="114300" indent="0">
              <a:buNone/>
            </a:pPr>
            <a:r>
              <a:rPr lang="en-IN" dirty="0" err="1" smtClean="0"/>
              <a:t>Mr</a:t>
            </a:r>
            <a:r>
              <a:rPr lang="en-IN" dirty="0" err="1"/>
              <a:t>.</a:t>
            </a:r>
            <a:r>
              <a:rPr lang="en-IN" dirty="0"/>
              <a:t> </a:t>
            </a:r>
            <a:r>
              <a:rPr lang="en-IN" dirty="0" err="1"/>
              <a:t>Nand</a:t>
            </a:r>
            <a:r>
              <a:rPr lang="en-IN" dirty="0"/>
              <a:t> Ram Sharma </a:t>
            </a:r>
            <a:r>
              <a:rPr lang="en-IN" dirty="0" smtClean="0"/>
              <a:t>(Congress </a:t>
            </a:r>
            <a:r>
              <a:rPr lang="en-IN" dirty="0"/>
              <a:t>Leader)  </a:t>
            </a:r>
            <a:endParaRPr lang="en-IN" dirty="0" smtClean="0"/>
          </a:p>
          <a:p>
            <a:pPr marL="114300" indent="0">
              <a:buNone/>
            </a:pPr>
            <a:r>
              <a:rPr lang="en-IN" b="1" dirty="0" smtClean="0"/>
              <a:t>Media </a:t>
            </a:r>
            <a:r>
              <a:rPr lang="en-IN" b="1" dirty="0"/>
              <a:t>Coverage- </a:t>
            </a:r>
            <a:r>
              <a:rPr lang="en-IN" dirty="0"/>
              <a:t>Punjab </a:t>
            </a:r>
            <a:r>
              <a:rPr lang="en-IN" dirty="0" err="1"/>
              <a:t>Kesari</a:t>
            </a:r>
            <a:r>
              <a:rPr lang="en-IN" dirty="0"/>
              <a:t> </a:t>
            </a:r>
          </a:p>
          <a:p>
            <a:endParaRPr lang="en-IN" dirty="0"/>
          </a:p>
        </p:txBody>
      </p:sp>
      <p:sp>
        <p:nvSpPr>
          <p:cNvPr id="4" name="Rectangle 3"/>
          <p:cNvSpPr/>
          <p:nvPr/>
        </p:nvSpPr>
        <p:spPr>
          <a:xfrm>
            <a:off x="6629400" y="254000"/>
            <a:ext cx="1600200" cy="355600"/>
          </a:xfrm>
          <a:prstGeom prst="rect">
            <a:avLst/>
          </a:prstGeom>
          <a:blipFill dpi="0" rotWithShape="1">
            <a:blip r:embed="rId2">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89367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1905000" y="1828800"/>
            <a:ext cx="8229600" cy="4525963"/>
          </a:xfrm>
        </p:spPr>
        <p:txBody>
          <a:bodyPr/>
          <a:lstStyle/>
          <a:p>
            <a:r>
              <a:rPr lang="en-IN" dirty="0" smtClean="0"/>
              <a:t> </a:t>
            </a:r>
            <a:endParaRPr lang="en-IN" dirty="0"/>
          </a:p>
        </p:txBody>
      </p:sp>
      <p:pic>
        <p:nvPicPr>
          <p:cNvPr id="2050" name="Picture 2" descr="C:\Users\RK Baruah\Documents\Downloads\WhatsApp Image 2021-07-03 at 9.25.26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33552"/>
            <a:ext cx="6362700" cy="50640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9400" y="254000"/>
            <a:ext cx="1600200" cy="355600"/>
          </a:xfrm>
          <a:prstGeom prst="rect">
            <a:avLst/>
          </a:prstGeom>
          <a:blipFill dpi="0" rotWithShape="1">
            <a:blip r:embed="rId3">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808189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685800" y="990600"/>
            <a:ext cx="7315200" cy="4800600"/>
          </a:xfrm>
        </p:spPr>
        <p:txBody>
          <a:bodyPr>
            <a:normAutofit/>
          </a:bodyPr>
          <a:lstStyle/>
          <a:p>
            <a:pPr marL="114300" indent="0">
              <a:buNone/>
            </a:pPr>
            <a:r>
              <a:rPr lang="en-IN" sz="2800" b="1" dirty="0" smtClean="0"/>
              <a:t>3) </a:t>
            </a:r>
            <a:r>
              <a:rPr lang="en-IN" sz="2800" b="1" u="sng" dirty="0" smtClean="0"/>
              <a:t>The </a:t>
            </a:r>
            <a:r>
              <a:rPr lang="en-IN" sz="2800" b="1" u="sng" dirty="0"/>
              <a:t>Rising </a:t>
            </a:r>
            <a:r>
              <a:rPr lang="en-IN" sz="2800" b="1" u="sng" dirty="0" smtClean="0"/>
              <a:t>Cup - 3 </a:t>
            </a:r>
          </a:p>
          <a:p>
            <a:pPr marL="114300" indent="0">
              <a:buNone/>
            </a:pPr>
            <a:endParaRPr lang="en-IN" sz="2800" b="1" dirty="0" smtClean="0"/>
          </a:p>
          <a:p>
            <a:pPr marL="114300" indent="0">
              <a:buNone/>
            </a:pPr>
            <a:r>
              <a:rPr lang="en-IN" b="1" dirty="0" smtClean="0"/>
              <a:t>Venue- </a:t>
            </a:r>
            <a:r>
              <a:rPr lang="en-IN" dirty="0"/>
              <a:t>DDA playground, </a:t>
            </a:r>
            <a:r>
              <a:rPr lang="en-IN" dirty="0" err="1"/>
              <a:t>Laxmi</a:t>
            </a:r>
            <a:r>
              <a:rPr lang="en-IN" dirty="0"/>
              <a:t> Nagar, New Delhi </a:t>
            </a:r>
            <a:endParaRPr lang="en-IN" dirty="0" smtClean="0"/>
          </a:p>
          <a:p>
            <a:pPr marL="114300" indent="0">
              <a:buNone/>
            </a:pPr>
            <a:r>
              <a:rPr lang="en-IN" b="1" dirty="0" smtClean="0"/>
              <a:t>Date- </a:t>
            </a:r>
            <a:r>
              <a:rPr lang="en-IN" dirty="0"/>
              <a:t>12th </a:t>
            </a:r>
            <a:r>
              <a:rPr lang="en-IN" dirty="0" smtClean="0"/>
              <a:t>Nov, </a:t>
            </a:r>
            <a:r>
              <a:rPr lang="en-IN" dirty="0"/>
              <a:t>2017 </a:t>
            </a:r>
            <a:endParaRPr lang="en-IN" dirty="0" smtClean="0"/>
          </a:p>
          <a:p>
            <a:pPr marL="114300" indent="0">
              <a:buNone/>
            </a:pPr>
            <a:r>
              <a:rPr lang="en-IN" b="1" dirty="0" smtClean="0"/>
              <a:t>Teams- </a:t>
            </a:r>
            <a:r>
              <a:rPr lang="en-IN" dirty="0"/>
              <a:t>Delhi, Rajasthan and </a:t>
            </a:r>
            <a:r>
              <a:rPr lang="en-IN" dirty="0" smtClean="0"/>
              <a:t>Haryana  </a:t>
            </a:r>
          </a:p>
          <a:p>
            <a:pPr marL="114300" indent="0">
              <a:buNone/>
            </a:pPr>
            <a:r>
              <a:rPr lang="en-IN" b="1" dirty="0" smtClean="0"/>
              <a:t>Winner-</a:t>
            </a:r>
            <a:r>
              <a:rPr lang="en-IN" dirty="0" smtClean="0"/>
              <a:t> </a:t>
            </a:r>
            <a:r>
              <a:rPr lang="en-IN" dirty="0"/>
              <a:t>Delhi  </a:t>
            </a:r>
            <a:endParaRPr lang="en-IN" dirty="0" smtClean="0"/>
          </a:p>
          <a:p>
            <a:pPr marL="114300" indent="0">
              <a:buNone/>
            </a:pPr>
            <a:r>
              <a:rPr lang="en-IN" b="1" dirty="0" smtClean="0"/>
              <a:t>Chief Guests- </a:t>
            </a:r>
            <a:r>
              <a:rPr lang="en-IN" dirty="0" err="1"/>
              <a:t>Ms.</a:t>
            </a:r>
            <a:r>
              <a:rPr lang="en-IN" dirty="0"/>
              <a:t> </a:t>
            </a:r>
            <a:r>
              <a:rPr lang="en-IN" dirty="0" err="1"/>
              <a:t>Shabnam</a:t>
            </a:r>
            <a:r>
              <a:rPr lang="en-IN" dirty="0"/>
              <a:t> Khan (Human Rights Activist</a:t>
            </a:r>
            <a:r>
              <a:rPr lang="en-IN" dirty="0" smtClean="0"/>
              <a:t>),</a:t>
            </a:r>
          </a:p>
          <a:p>
            <a:pPr marL="114300" indent="0">
              <a:buNone/>
            </a:pPr>
            <a:r>
              <a:rPr lang="en-IN" dirty="0" err="1" smtClean="0"/>
              <a:t>Mr</a:t>
            </a:r>
            <a:r>
              <a:rPr lang="en-IN" dirty="0" err="1"/>
              <a:t>.</a:t>
            </a:r>
            <a:r>
              <a:rPr lang="en-IN" dirty="0"/>
              <a:t> </a:t>
            </a:r>
            <a:r>
              <a:rPr lang="en-IN" dirty="0" err="1"/>
              <a:t>Anand</a:t>
            </a:r>
            <a:r>
              <a:rPr lang="en-IN" dirty="0"/>
              <a:t> </a:t>
            </a:r>
            <a:r>
              <a:rPr lang="en-IN" dirty="0" err="1"/>
              <a:t>Saini</a:t>
            </a:r>
            <a:r>
              <a:rPr lang="en-IN" dirty="0"/>
              <a:t> ( International Golfer)  </a:t>
            </a:r>
            <a:endParaRPr lang="en-IN" dirty="0" smtClean="0"/>
          </a:p>
          <a:p>
            <a:pPr marL="114300" indent="0">
              <a:buNone/>
            </a:pPr>
            <a:r>
              <a:rPr lang="en-IN" b="1" dirty="0" smtClean="0"/>
              <a:t>Media </a:t>
            </a:r>
            <a:r>
              <a:rPr lang="en-IN" b="1" dirty="0"/>
              <a:t>Coverage- </a:t>
            </a:r>
            <a:r>
              <a:rPr lang="en-IN" dirty="0"/>
              <a:t>Punjab </a:t>
            </a:r>
            <a:r>
              <a:rPr lang="en-IN" dirty="0" err="1" smtClean="0"/>
              <a:t>kesari</a:t>
            </a:r>
            <a:r>
              <a:rPr lang="en-IN" dirty="0" smtClean="0"/>
              <a:t> and </a:t>
            </a:r>
            <a:r>
              <a:rPr lang="en-IN" dirty="0" err="1" smtClean="0"/>
              <a:t>Jagaran</a:t>
            </a:r>
            <a:r>
              <a:rPr lang="en-IN" dirty="0" smtClean="0"/>
              <a:t> </a:t>
            </a:r>
            <a:endParaRPr lang="en-IN" dirty="0"/>
          </a:p>
        </p:txBody>
      </p:sp>
      <p:sp>
        <p:nvSpPr>
          <p:cNvPr id="4" name="Rectangle 3"/>
          <p:cNvSpPr/>
          <p:nvPr/>
        </p:nvSpPr>
        <p:spPr>
          <a:xfrm>
            <a:off x="6629400" y="254000"/>
            <a:ext cx="1600200" cy="355600"/>
          </a:xfrm>
          <a:prstGeom prst="rect">
            <a:avLst/>
          </a:prstGeom>
          <a:blipFill dpi="0" rotWithShape="1">
            <a:blip r:embed="rId2">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817836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1870364" y="2209800"/>
            <a:ext cx="8229600" cy="4525963"/>
          </a:xfrm>
        </p:spPr>
        <p:txBody>
          <a:bodyPr/>
          <a:lstStyle/>
          <a:p>
            <a:endParaRPr lang="en-IN" dirty="0"/>
          </a:p>
        </p:txBody>
      </p:sp>
      <p:pic>
        <p:nvPicPr>
          <p:cNvPr id="3074" name="Picture 2" descr="C:\Users\RK Baruah\Documents\Downloads\WhatsApp Image 2021-07-03 at 9.22.13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4350"/>
            <a:ext cx="6781800" cy="5356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9400" y="254000"/>
            <a:ext cx="1600200" cy="355600"/>
          </a:xfrm>
          <a:prstGeom prst="rect">
            <a:avLst/>
          </a:prstGeom>
          <a:blipFill dpi="0" rotWithShape="1">
            <a:blip r:embed="rId3">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500409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457200" y="1066800"/>
            <a:ext cx="7620000" cy="4800600"/>
          </a:xfrm>
        </p:spPr>
        <p:txBody>
          <a:bodyPr>
            <a:normAutofit/>
          </a:bodyPr>
          <a:lstStyle/>
          <a:p>
            <a:pPr marL="114300" indent="0">
              <a:buNone/>
            </a:pPr>
            <a:r>
              <a:rPr lang="en-IN" sz="2800" b="1" dirty="0" smtClean="0"/>
              <a:t>4) </a:t>
            </a:r>
            <a:r>
              <a:rPr lang="en-IN" sz="2800" b="1" u="sng" dirty="0" smtClean="0"/>
              <a:t>Delhi team tour of Bhopal </a:t>
            </a:r>
          </a:p>
          <a:p>
            <a:pPr marL="114300" indent="0">
              <a:buNone/>
            </a:pPr>
            <a:endParaRPr lang="en-IN" sz="2600" b="1" u="sng" dirty="0" smtClean="0"/>
          </a:p>
          <a:p>
            <a:pPr marL="114300" indent="0">
              <a:buNone/>
            </a:pPr>
            <a:r>
              <a:rPr lang="en-IN" b="1" dirty="0" smtClean="0"/>
              <a:t>Venue-</a:t>
            </a:r>
            <a:r>
              <a:rPr lang="en-IN" dirty="0" smtClean="0"/>
              <a:t> Bhopal, Madhya Pradesh </a:t>
            </a:r>
          </a:p>
          <a:p>
            <a:pPr marL="114300" indent="0">
              <a:buNone/>
            </a:pPr>
            <a:r>
              <a:rPr lang="en-IN" b="1" dirty="0" smtClean="0"/>
              <a:t>Date- </a:t>
            </a:r>
            <a:r>
              <a:rPr lang="en-IN" dirty="0"/>
              <a:t>10th March, 2018 </a:t>
            </a:r>
            <a:endParaRPr lang="en-IN" dirty="0" smtClean="0"/>
          </a:p>
          <a:p>
            <a:pPr marL="114300" indent="0">
              <a:buNone/>
            </a:pPr>
            <a:r>
              <a:rPr lang="en-IN" b="1" dirty="0" smtClean="0"/>
              <a:t>Team-</a:t>
            </a:r>
            <a:r>
              <a:rPr lang="en-IN" dirty="0" smtClean="0"/>
              <a:t> </a:t>
            </a:r>
            <a:r>
              <a:rPr lang="en-IN" dirty="0"/>
              <a:t>Delhi and Madhya Pradesh  </a:t>
            </a:r>
          </a:p>
          <a:p>
            <a:pPr marL="114300" indent="0">
              <a:buNone/>
            </a:pPr>
            <a:r>
              <a:rPr lang="en-IN" dirty="0"/>
              <a:t>Each and every basic care of team was taken care by Hope Begins team. And we also provided basics facilities to Delhi team such as fare, dresses, cricket </a:t>
            </a:r>
            <a:r>
              <a:rPr lang="en-IN" dirty="0" err="1"/>
              <a:t>equipments</a:t>
            </a:r>
            <a:r>
              <a:rPr lang="en-IN" dirty="0"/>
              <a:t>, and majorly we paid them cash rewards to all players for their extraordinary performances.</a:t>
            </a:r>
          </a:p>
          <a:p>
            <a:endParaRPr lang="en-IN" dirty="0"/>
          </a:p>
          <a:p>
            <a:endParaRPr lang="en-IN" dirty="0"/>
          </a:p>
        </p:txBody>
      </p:sp>
      <p:sp>
        <p:nvSpPr>
          <p:cNvPr id="4" name="Rectangle 3"/>
          <p:cNvSpPr/>
          <p:nvPr/>
        </p:nvSpPr>
        <p:spPr>
          <a:xfrm>
            <a:off x="6629400" y="254000"/>
            <a:ext cx="1600200" cy="355600"/>
          </a:xfrm>
          <a:prstGeom prst="rect">
            <a:avLst/>
          </a:prstGeom>
          <a:blipFill dpi="0" rotWithShape="1">
            <a:blip r:embed="rId2">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744234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762000" y="1143000"/>
            <a:ext cx="7315200" cy="5257800"/>
          </a:xfrm>
        </p:spPr>
        <p:txBody>
          <a:bodyPr>
            <a:normAutofit/>
          </a:bodyPr>
          <a:lstStyle/>
          <a:p>
            <a:pPr marL="114300" indent="0">
              <a:buNone/>
            </a:pPr>
            <a:r>
              <a:rPr lang="en-IN" sz="2800" b="1" dirty="0" smtClean="0"/>
              <a:t>5) </a:t>
            </a:r>
            <a:r>
              <a:rPr lang="en-IN" sz="2800" b="1" u="sng" dirty="0" smtClean="0"/>
              <a:t>Delhi team tour of </a:t>
            </a:r>
            <a:r>
              <a:rPr lang="en-IN" sz="2800" b="1" u="sng" dirty="0" err="1" smtClean="0"/>
              <a:t>Mewat</a:t>
            </a:r>
            <a:endParaRPr lang="en-IN" sz="2800" b="1" u="sng" dirty="0" smtClean="0"/>
          </a:p>
          <a:p>
            <a:pPr marL="114300" indent="0">
              <a:buNone/>
            </a:pPr>
            <a:endParaRPr lang="en-IN" sz="2800" b="1" dirty="0"/>
          </a:p>
          <a:p>
            <a:pPr marL="114300" indent="0">
              <a:buNone/>
            </a:pPr>
            <a:r>
              <a:rPr lang="en-IN" b="1" dirty="0"/>
              <a:t>Venue-</a:t>
            </a:r>
            <a:r>
              <a:rPr lang="en-IN" dirty="0"/>
              <a:t> </a:t>
            </a:r>
            <a:r>
              <a:rPr lang="en-IN" dirty="0" err="1"/>
              <a:t>Mewat</a:t>
            </a:r>
            <a:r>
              <a:rPr lang="en-IN" dirty="0"/>
              <a:t>, Haryana </a:t>
            </a:r>
            <a:endParaRPr lang="en-IN" dirty="0" smtClean="0"/>
          </a:p>
          <a:p>
            <a:pPr marL="114300" indent="0">
              <a:buNone/>
            </a:pPr>
            <a:r>
              <a:rPr lang="en-IN" b="1" dirty="0" smtClean="0"/>
              <a:t>Date-</a:t>
            </a:r>
            <a:r>
              <a:rPr lang="en-IN" dirty="0" smtClean="0"/>
              <a:t> </a:t>
            </a:r>
            <a:r>
              <a:rPr lang="en-IN" dirty="0"/>
              <a:t>14th October, 2018 </a:t>
            </a:r>
            <a:endParaRPr lang="en-IN" dirty="0" smtClean="0"/>
          </a:p>
          <a:p>
            <a:pPr marL="114300" indent="0">
              <a:buNone/>
            </a:pPr>
            <a:r>
              <a:rPr lang="en-IN" b="1" dirty="0" smtClean="0"/>
              <a:t>Team-</a:t>
            </a:r>
            <a:r>
              <a:rPr lang="en-IN" dirty="0" smtClean="0"/>
              <a:t> </a:t>
            </a:r>
            <a:r>
              <a:rPr lang="en-IN" dirty="0"/>
              <a:t>Haryana and Delhi  </a:t>
            </a:r>
          </a:p>
          <a:p>
            <a:pPr marL="114300" indent="0">
              <a:buNone/>
            </a:pPr>
            <a:r>
              <a:rPr lang="en-IN" dirty="0" smtClean="0"/>
              <a:t>Each </a:t>
            </a:r>
            <a:r>
              <a:rPr lang="en-IN" dirty="0"/>
              <a:t>and every </a:t>
            </a:r>
            <a:r>
              <a:rPr lang="en-IN" dirty="0" smtClean="0"/>
              <a:t>basic </a:t>
            </a:r>
            <a:r>
              <a:rPr lang="en-IN" dirty="0"/>
              <a:t>care of team was taken care by Hope Begins team. </a:t>
            </a:r>
            <a:r>
              <a:rPr lang="en-IN" dirty="0" smtClean="0"/>
              <a:t>And we also </a:t>
            </a:r>
            <a:r>
              <a:rPr lang="en-IN" dirty="0"/>
              <a:t>provided basics facilities to Delhi team such as fare, dresses, cricket </a:t>
            </a:r>
            <a:r>
              <a:rPr lang="en-IN" dirty="0" err="1"/>
              <a:t>equipments</a:t>
            </a:r>
            <a:r>
              <a:rPr lang="en-IN" dirty="0"/>
              <a:t>, and majorly we paid them cash rewards to all players for their extraordinary performances.</a:t>
            </a:r>
          </a:p>
          <a:p>
            <a:endParaRPr lang="en-IN" dirty="0"/>
          </a:p>
        </p:txBody>
      </p:sp>
      <p:sp>
        <p:nvSpPr>
          <p:cNvPr id="4" name="Rectangle 3"/>
          <p:cNvSpPr/>
          <p:nvPr/>
        </p:nvSpPr>
        <p:spPr>
          <a:xfrm>
            <a:off x="6629400" y="254000"/>
            <a:ext cx="1600200" cy="355600"/>
          </a:xfrm>
          <a:prstGeom prst="rect">
            <a:avLst/>
          </a:prstGeom>
          <a:blipFill dpi="0" rotWithShape="1">
            <a:blip r:embed="rId2">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043082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IN" sz="5400" b="1" dirty="0" smtClean="0">
                <a:solidFill>
                  <a:srgbClr val="C00000"/>
                </a:solidFill>
              </a:rPr>
              <a:t>Who we are</a:t>
            </a:r>
            <a:endParaRPr lang="en-IN" sz="5400" b="1" dirty="0">
              <a:solidFill>
                <a:srgbClr val="C00000"/>
              </a:solidFill>
            </a:endParaRPr>
          </a:p>
        </p:txBody>
      </p:sp>
      <p:sp>
        <p:nvSpPr>
          <p:cNvPr id="3" name="Subtitle 2"/>
          <p:cNvSpPr>
            <a:spLocks noGrp="1"/>
          </p:cNvSpPr>
          <p:nvPr>
            <p:ph type="subTitle" idx="1"/>
          </p:nvPr>
        </p:nvSpPr>
        <p:spPr>
          <a:xfrm>
            <a:off x="609600" y="1447800"/>
            <a:ext cx="7543800" cy="4648200"/>
          </a:xfrm>
        </p:spPr>
        <p:txBody>
          <a:bodyPr>
            <a:normAutofit fontScale="85000" lnSpcReduction="10000"/>
          </a:bodyPr>
          <a:lstStyle/>
          <a:p>
            <a:pPr algn="l"/>
            <a:endParaRPr lang="en-IN" dirty="0" smtClean="0">
              <a:solidFill>
                <a:schemeClr val="tx1"/>
              </a:solidFill>
            </a:endParaRPr>
          </a:p>
          <a:p>
            <a:pPr algn="l"/>
            <a:r>
              <a:rPr lang="en-IN" b="1" dirty="0">
                <a:solidFill>
                  <a:schemeClr val="tx1"/>
                </a:solidFill>
              </a:rPr>
              <a:t>Hope Begins Foundation </a:t>
            </a:r>
            <a:r>
              <a:rPr lang="en-IN" dirty="0">
                <a:solidFill>
                  <a:schemeClr val="tx1"/>
                </a:solidFill>
              </a:rPr>
              <a:t>is a Non-Government Organization which works in various areas for helping society at large and the needful people. </a:t>
            </a:r>
            <a:endParaRPr lang="en-IN" dirty="0" smtClean="0">
              <a:solidFill>
                <a:schemeClr val="tx1"/>
              </a:solidFill>
            </a:endParaRPr>
          </a:p>
          <a:p>
            <a:pPr algn="l"/>
            <a:endParaRPr lang="en-IN" dirty="0">
              <a:solidFill>
                <a:schemeClr val="tx1"/>
              </a:solidFill>
            </a:endParaRPr>
          </a:p>
          <a:p>
            <a:pPr algn="just"/>
            <a:r>
              <a:rPr lang="en-IN" dirty="0">
                <a:solidFill>
                  <a:schemeClr val="tx1"/>
                </a:solidFill>
              </a:rPr>
              <a:t>We are a group of friends who started as a trust in 2017 with a vision to bring back hopes to those people in the society who are looked upon as incapable or inefficient due to the limitations in their physical body. But we believed that those so called </a:t>
            </a:r>
            <a:r>
              <a:rPr lang="en-IN" dirty="0" smtClean="0">
                <a:solidFill>
                  <a:schemeClr val="tx1"/>
                </a:solidFill>
              </a:rPr>
              <a:t>disabled </a:t>
            </a:r>
            <a:r>
              <a:rPr lang="en-IN" dirty="0">
                <a:solidFill>
                  <a:schemeClr val="tx1"/>
                </a:solidFill>
              </a:rPr>
              <a:t>people, whom we </a:t>
            </a:r>
            <a:r>
              <a:rPr lang="en-IN" dirty="0" smtClean="0">
                <a:solidFill>
                  <a:schemeClr val="tx1"/>
                </a:solidFill>
              </a:rPr>
              <a:t>call </a:t>
            </a:r>
            <a:r>
              <a:rPr lang="en-IN" dirty="0">
                <a:solidFill>
                  <a:schemeClr val="tx1"/>
                </a:solidFill>
              </a:rPr>
              <a:t>as </a:t>
            </a:r>
            <a:r>
              <a:rPr lang="en-IN" dirty="0" smtClean="0">
                <a:solidFill>
                  <a:schemeClr val="tx1"/>
                </a:solidFill>
              </a:rPr>
              <a:t>Differently-abled instead of disabled, </a:t>
            </a:r>
            <a:r>
              <a:rPr lang="en-IN" dirty="0">
                <a:solidFill>
                  <a:schemeClr val="tx1"/>
                </a:solidFill>
              </a:rPr>
              <a:t>have great potential in them to showcase their talents. All they needed was an opportunity or rather a platform to prove themselves, especially in the field of sports. Hence we organized cricket tournaments for those differently </a:t>
            </a:r>
            <a:r>
              <a:rPr lang="en-IN" dirty="0" smtClean="0">
                <a:solidFill>
                  <a:schemeClr val="tx1"/>
                </a:solidFill>
              </a:rPr>
              <a:t>abled people </a:t>
            </a:r>
            <a:r>
              <a:rPr lang="en-IN" dirty="0">
                <a:solidFill>
                  <a:schemeClr val="tx1"/>
                </a:solidFill>
              </a:rPr>
              <a:t>and till now we have completed multiple projects at various places in the country like Delhi, Uttar Pradesh, Rajasthan and Madhya Pradesh. </a:t>
            </a:r>
            <a:endParaRPr lang="en-IN" dirty="0" smtClean="0">
              <a:solidFill>
                <a:schemeClr val="tx1"/>
              </a:solidFill>
            </a:endParaRPr>
          </a:p>
          <a:p>
            <a:pPr algn="l"/>
            <a:endParaRPr lang="en-IN" dirty="0">
              <a:solidFill>
                <a:schemeClr val="tx1"/>
              </a:solidFill>
            </a:endParaRPr>
          </a:p>
          <a:p>
            <a:pPr algn="l"/>
            <a:r>
              <a:rPr lang="en-IN" dirty="0">
                <a:solidFill>
                  <a:schemeClr val="tx1"/>
                </a:solidFill>
              </a:rPr>
              <a:t>With the success of all those </a:t>
            </a:r>
            <a:r>
              <a:rPr lang="en-IN" dirty="0" smtClean="0">
                <a:solidFill>
                  <a:schemeClr val="tx1"/>
                </a:solidFill>
              </a:rPr>
              <a:t>projects, </a:t>
            </a:r>
            <a:r>
              <a:rPr lang="en-IN" dirty="0">
                <a:solidFill>
                  <a:schemeClr val="tx1"/>
                </a:solidFill>
              </a:rPr>
              <a:t>our vision expanded </a:t>
            </a:r>
            <a:r>
              <a:rPr lang="en-IN" dirty="0" smtClean="0">
                <a:solidFill>
                  <a:schemeClr val="tx1"/>
                </a:solidFill>
              </a:rPr>
              <a:t>and simultaneously </a:t>
            </a:r>
            <a:r>
              <a:rPr lang="en-IN" dirty="0">
                <a:solidFill>
                  <a:schemeClr val="tx1"/>
                </a:solidFill>
              </a:rPr>
              <a:t>we started providing ration and food packets to the </a:t>
            </a:r>
            <a:r>
              <a:rPr lang="en-IN" dirty="0" smtClean="0">
                <a:solidFill>
                  <a:schemeClr val="tx1"/>
                </a:solidFill>
              </a:rPr>
              <a:t>underprivileged</a:t>
            </a:r>
            <a:r>
              <a:rPr lang="en-IN" dirty="0">
                <a:solidFill>
                  <a:schemeClr val="tx1"/>
                </a:solidFill>
              </a:rPr>
              <a:t>.</a:t>
            </a:r>
          </a:p>
          <a:p>
            <a:pPr algn="l"/>
            <a:r>
              <a:rPr lang="en-IN" dirty="0">
                <a:solidFill>
                  <a:schemeClr val="tx1"/>
                </a:solidFill>
              </a:rPr>
              <a:t>Once started as a </a:t>
            </a:r>
            <a:r>
              <a:rPr lang="en-IN" dirty="0" smtClean="0">
                <a:solidFill>
                  <a:schemeClr val="tx1"/>
                </a:solidFill>
              </a:rPr>
              <a:t>trust, now we </a:t>
            </a:r>
            <a:r>
              <a:rPr lang="en-IN" dirty="0">
                <a:solidFill>
                  <a:schemeClr val="tx1"/>
                </a:solidFill>
              </a:rPr>
              <a:t>got ourselves registered as a Section 8 company in February 2021.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762000" y="1295400"/>
            <a:ext cx="7315200" cy="5105400"/>
          </a:xfrm>
        </p:spPr>
        <p:txBody>
          <a:bodyPr>
            <a:normAutofit/>
          </a:bodyPr>
          <a:lstStyle/>
          <a:p>
            <a:pPr marL="114300" indent="0">
              <a:buNone/>
            </a:pPr>
            <a:r>
              <a:rPr lang="en-IN" sz="2800" b="1" dirty="0" smtClean="0"/>
              <a:t>6) </a:t>
            </a:r>
            <a:r>
              <a:rPr lang="en-IN" sz="2800" b="1" u="sng" dirty="0" smtClean="0"/>
              <a:t>Delhi Team tour of Jaipur</a:t>
            </a:r>
          </a:p>
          <a:p>
            <a:pPr marL="114300" indent="0">
              <a:buNone/>
            </a:pPr>
            <a:endParaRPr lang="en-IN" sz="2800" b="1" dirty="0"/>
          </a:p>
          <a:p>
            <a:pPr marL="114300" indent="0">
              <a:buNone/>
            </a:pPr>
            <a:r>
              <a:rPr lang="en-IN" b="1" dirty="0"/>
              <a:t>Venue-</a:t>
            </a:r>
            <a:r>
              <a:rPr lang="en-IN" dirty="0"/>
              <a:t> Jaipur, Rajasthan </a:t>
            </a:r>
            <a:endParaRPr lang="en-IN" dirty="0" smtClean="0"/>
          </a:p>
          <a:p>
            <a:pPr marL="114300" indent="0">
              <a:buNone/>
            </a:pPr>
            <a:r>
              <a:rPr lang="en-IN" b="1" dirty="0" smtClean="0"/>
              <a:t>Date- </a:t>
            </a:r>
            <a:r>
              <a:rPr lang="en-IN" dirty="0"/>
              <a:t>2nd November, 2019 </a:t>
            </a:r>
            <a:endParaRPr lang="en-IN" dirty="0" smtClean="0"/>
          </a:p>
          <a:p>
            <a:pPr marL="114300" indent="0">
              <a:buNone/>
            </a:pPr>
            <a:r>
              <a:rPr lang="en-IN" b="1" dirty="0" smtClean="0"/>
              <a:t>Team-</a:t>
            </a:r>
            <a:r>
              <a:rPr lang="en-IN" dirty="0" smtClean="0"/>
              <a:t> </a:t>
            </a:r>
            <a:r>
              <a:rPr lang="en-IN" dirty="0"/>
              <a:t>Jaipur and Delhi  </a:t>
            </a:r>
          </a:p>
          <a:p>
            <a:pPr marL="114300" indent="0">
              <a:buNone/>
            </a:pPr>
            <a:r>
              <a:rPr lang="en-IN" dirty="0" smtClean="0"/>
              <a:t>Each </a:t>
            </a:r>
            <a:r>
              <a:rPr lang="en-IN" dirty="0"/>
              <a:t>and every basics care of team was taken care by Hope Begins team. And also we provided basics facilities to Delhi team such as fares, dresses, cricket </a:t>
            </a:r>
            <a:r>
              <a:rPr lang="en-IN" dirty="0" err="1"/>
              <a:t>equipments</a:t>
            </a:r>
            <a:r>
              <a:rPr lang="en-IN" dirty="0"/>
              <a:t>, and majorly we paid them cash rewards to all players for their extraordinary performances.     </a:t>
            </a:r>
          </a:p>
          <a:p>
            <a:r>
              <a:rPr lang="en-IN" dirty="0"/>
              <a:t> </a:t>
            </a:r>
            <a:r>
              <a:rPr lang="en-IN" dirty="0" smtClean="0"/>
              <a:t> </a:t>
            </a:r>
            <a:endParaRPr lang="en-IN" dirty="0"/>
          </a:p>
          <a:p>
            <a:endParaRPr lang="en-IN" dirty="0"/>
          </a:p>
          <a:p>
            <a:endParaRPr lang="en-IN" dirty="0"/>
          </a:p>
        </p:txBody>
      </p:sp>
      <p:sp>
        <p:nvSpPr>
          <p:cNvPr id="4" name="Rectangle 3"/>
          <p:cNvSpPr/>
          <p:nvPr/>
        </p:nvSpPr>
        <p:spPr>
          <a:xfrm>
            <a:off x="6629400" y="254000"/>
            <a:ext cx="1600200" cy="355600"/>
          </a:xfrm>
          <a:prstGeom prst="rect">
            <a:avLst/>
          </a:prstGeom>
          <a:blipFill dpi="0" rotWithShape="1">
            <a:blip r:embed="rId2">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255046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1981200" y="2971800"/>
            <a:ext cx="8229600" cy="4525963"/>
          </a:xfrm>
        </p:spPr>
        <p:txBody>
          <a:bodyPr/>
          <a:lstStyle/>
          <a:p>
            <a:endParaRPr lang="en-IN" dirty="0"/>
          </a:p>
        </p:txBody>
      </p:sp>
      <p:pic>
        <p:nvPicPr>
          <p:cNvPr id="4098" name="Picture 2" descr="C:\Users\RK Baruah\Documents\Downloads\WhatsApp Image 2021-07-03 at 9.22.13 PM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800539"/>
            <a:ext cx="6477000" cy="53716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9400" y="254000"/>
            <a:ext cx="1600200" cy="355600"/>
          </a:xfrm>
          <a:prstGeom prst="rect">
            <a:avLst/>
          </a:prstGeom>
          <a:blipFill dpi="0" rotWithShape="1">
            <a:blip r:embed="rId3">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885232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533400" y="533400"/>
            <a:ext cx="7620000" cy="4800600"/>
          </a:xfrm>
        </p:spPr>
        <p:txBody>
          <a:bodyPr/>
          <a:lstStyle/>
          <a:p>
            <a:pPr marL="114300" indent="0">
              <a:buNone/>
            </a:pPr>
            <a:r>
              <a:rPr lang="en-IN" sz="2800" b="1" dirty="0" smtClean="0"/>
              <a:t>7) </a:t>
            </a:r>
            <a:r>
              <a:rPr lang="en-IN" sz="2800" b="1" u="sng" dirty="0" smtClean="0"/>
              <a:t>The </a:t>
            </a:r>
            <a:r>
              <a:rPr lang="en-IN" sz="2800" b="1" u="sng" dirty="0"/>
              <a:t>Rising Cup </a:t>
            </a:r>
            <a:r>
              <a:rPr lang="en-IN" sz="2800" b="1" u="sng" dirty="0" smtClean="0"/>
              <a:t>- 4   </a:t>
            </a:r>
          </a:p>
          <a:p>
            <a:pPr marL="114300" indent="0">
              <a:buNone/>
            </a:pPr>
            <a:endParaRPr lang="en-IN" sz="2800" b="1" dirty="0" smtClean="0"/>
          </a:p>
          <a:p>
            <a:pPr marL="114300" indent="0">
              <a:buNone/>
            </a:pPr>
            <a:r>
              <a:rPr lang="en-IN" sz="2000" b="1" dirty="0" smtClean="0"/>
              <a:t>Venue-</a:t>
            </a:r>
            <a:r>
              <a:rPr lang="en-IN" sz="2000" dirty="0" smtClean="0"/>
              <a:t> </a:t>
            </a:r>
            <a:r>
              <a:rPr lang="en-IN" sz="2000" dirty="0"/>
              <a:t>TNM Cricket Academy, </a:t>
            </a:r>
            <a:r>
              <a:rPr lang="en-IN" sz="2000" dirty="0" err="1"/>
              <a:t>Indirapuram</a:t>
            </a:r>
            <a:r>
              <a:rPr lang="en-IN" sz="2000" dirty="0"/>
              <a:t>, </a:t>
            </a:r>
            <a:r>
              <a:rPr lang="en-IN" sz="2000" dirty="0" smtClean="0"/>
              <a:t>Ghaziabad. </a:t>
            </a:r>
          </a:p>
          <a:p>
            <a:pPr marL="114300" indent="0">
              <a:buNone/>
            </a:pPr>
            <a:r>
              <a:rPr lang="en-IN" sz="2000" b="1" dirty="0" smtClean="0"/>
              <a:t>Date-</a:t>
            </a:r>
            <a:r>
              <a:rPr lang="en-IN" sz="2000" dirty="0" smtClean="0"/>
              <a:t> </a:t>
            </a:r>
            <a:r>
              <a:rPr lang="en-IN" sz="2000" dirty="0"/>
              <a:t>18th November, 2020. </a:t>
            </a:r>
            <a:endParaRPr lang="en-IN" sz="2000" dirty="0" smtClean="0"/>
          </a:p>
          <a:p>
            <a:pPr marL="114300" indent="0">
              <a:buNone/>
            </a:pPr>
            <a:r>
              <a:rPr lang="en-IN" sz="2000" b="1" dirty="0" smtClean="0"/>
              <a:t>Teams-</a:t>
            </a:r>
            <a:r>
              <a:rPr lang="en-IN" sz="2000" dirty="0" smtClean="0"/>
              <a:t> </a:t>
            </a:r>
            <a:r>
              <a:rPr lang="en-IN" sz="2000" dirty="0"/>
              <a:t>Delhi v/s </a:t>
            </a:r>
            <a:r>
              <a:rPr lang="en-IN" sz="2000" dirty="0" smtClean="0"/>
              <a:t>Haryana  </a:t>
            </a:r>
          </a:p>
          <a:p>
            <a:pPr marL="114300" indent="0">
              <a:buNone/>
            </a:pPr>
            <a:r>
              <a:rPr lang="en-IN" sz="2000" b="1" dirty="0" smtClean="0"/>
              <a:t>Winner</a:t>
            </a:r>
            <a:r>
              <a:rPr lang="en-IN" sz="2000" dirty="0" smtClean="0"/>
              <a:t>- </a:t>
            </a:r>
            <a:r>
              <a:rPr lang="en-IN" sz="2000" dirty="0"/>
              <a:t>Delhi </a:t>
            </a:r>
          </a:p>
          <a:p>
            <a:endParaRPr lang="en-IN" dirty="0"/>
          </a:p>
        </p:txBody>
      </p:sp>
      <p:pic>
        <p:nvPicPr>
          <p:cNvPr id="4" name="Picture 2" descr="C:\Users\RK Baruah\Documents\Downloads\WhatsApp Image 2021-07-03 at 9.22.13 PM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138055"/>
            <a:ext cx="4419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9400" y="254000"/>
            <a:ext cx="1600200" cy="355600"/>
          </a:xfrm>
          <a:prstGeom prst="rect">
            <a:avLst/>
          </a:prstGeom>
          <a:blipFill dpi="0" rotWithShape="1">
            <a:blip r:embed="rId3">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962091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146055" cy="1470025"/>
          </a:xfrm>
        </p:spPr>
        <p:txBody>
          <a:bodyPr/>
          <a:lstStyle/>
          <a:p>
            <a:r>
              <a:rPr lang="en-IN" sz="2800" b="1" dirty="0" smtClean="0">
                <a:solidFill>
                  <a:schemeClr val="tx1"/>
                </a:solidFill>
                <a:latin typeface="+mn-lt"/>
              </a:rPr>
              <a:t>8) </a:t>
            </a:r>
            <a:r>
              <a:rPr lang="en-IN" sz="2800" b="1" u="sng" dirty="0" err="1" smtClean="0">
                <a:solidFill>
                  <a:schemeClr val="tx1"/>
                </a:solidFill>
                <a:latin typeface="+mn-lt"/>
              </a:rPr>
              <a:t>Covid</a:t>
            </a:r>
            <a:r>
              <a:rPr lang="en-IN" sz="2800" b="1" u="sng" dirty="0" smtClean="0">
                <a:solidFill>
                  <a:schemeClr val="tx1"/>
                </a:solidFill>
                <a:latin typeface="+mn-lt"/>
              </a:rPr>
              <a:t> relief project</a:t>
            </a:r>
            <a:endParaRPr lang="en-IN" sz="3200" b="1" u="sng" dirty="0">
              <a:solidFill>
                <a:schemeClr val="tx1"/>
              </a:solidFill>
              <a:latin typeface="+mn-lt"/>
            </a:endParaRPr>
          </a:p>
        </p:txBody>
      </p:sp>
      <p:sp>
        <p:nvSpPr>
          <p:cNvPr id="3" name="Subtitle 2"/>
          <p:cNvSpPr>
            <a:spLocks noGrp="1"/>
          </p:cNvSpPr>
          <p:nvPr>
            <p:ph type="subTitle" idx="1"/>
          </p:nvPr>
        </p:nvSpPr>
        <p:spPr>
          <a:xfrm>
            <a:off x="609600" y="1219200"/>
            <a:ext cx="7391400" cy="1752600"/>
          </a:xfrm>
        </p:spPr>
        <p:txBody>
          <a:bodyPr>
            <a:normAutofit/>
          </a:bodyPr>
          <a:lstStyle/>
          <a:p>
            <a:pPr algn="l"/>
            <a:endParaRPr lang="en-IN" sz="2800" dirty="0" smtClean="0">
              <a:solidFill>
                <a:schemeClr val="tx1"/>
              </a:solidFill>
            </a:endParaRPr>
          </a:p>
          <a:p>
            <a:pPr algn="l"/>
            <a:r>
              <a:rPr lang="en-IN" sz="2400" dirty="0" smtClean="0">
                <a:solidFill>
                  <a:schemeClr val="tx1"/>
                </a:solidFill>
              </a:rPr>
              <a:t>Distributed </a:t>
            </a:r>
            <a:r>
              <a:rPr lang="en-IN" sz="2400" dirty="0">
                <a:solidFill>
                  <a:schemeClr val="tx1"/>
                </a:solidFill>
              </a:rPr>
              <a:t>more than 25 </a:t>
            </a:r>
            <a:r>
              <a:rPr lang="en-IN" sz="2400" dirty="0" err="1">
                <a:solidFill>
                  <a:schemeClr val="tx1"/>
                </a:solidFill>
              </a:rPr>
              <a:t>lacs</a:t>
            </a:r>
            <a:r>
              <a:rPr lang="en-IN" sz="2400" dirty="0">
                <a:solidFill>
                  <a:schemeClr val="tx1"/>
                </a:solidFill>
              </a:rPr>
              <a:t> meals to the underprivileged at various locations in Delhi, Uttar Pradesh, </a:t>
            </a:r>
            <a:r>
              <a:rPr lang="en-IN" sz="2400" dirty="0" smtClean="0">
                <a:solidFill>
                  <a:schemeClr val="tx1"/>
                </a:solidFill>
              </a:rPr>
              <a:t>Rajasthan.</a:t>
            </a:r>
            <a:endParaRPr lang="en-IN" sz="2400" dirty="0">
              <a:solidFill>
                <a:schemeClr val="tx1"/>
              </a:solidFill>
            </a:endParaRPr>
          </a:p>
          <a:p>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255" y="2942754"/>
            <a:ext cx="2736546" cy="26174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0964" y="2942754"/>
            <a:ext cx="2586000" cy="26174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942754"/>
            <a:ext cx="2401364" cy="2617446"/>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709740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IN" dirty="0" smtClean="0"/>
              <a:t> </a:t>
            </a:r>
            <a:endParaRPr lang="en-IN" dirty="0"/>
          </a:p>
        </p:txBody>
      </p:sp>
      <p:sp>
        <p:nvSpPr>
          <p:cNvPr id="3" name="Subtitle 2"/>
          <p:cNvSpPr>
            <a:spLocks noGrp="1"/>
          </p:cNvSpPr>
          <p:nvPr>
            <p:ph type="subTitle" idx="1"/>
          </p:nvPr>
        </p:nvSpPr>
        <p:spPr/>
        <p:txBody>
          <a:bodyPr/>
          <a:lstStyle/>
          <a:p>
            <a:r>
              <a:rPr lang="en-IN" dirty="0" smtClean="0"/>
              <a:t> </a:t>
            </a: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600200"/>
            <a:ext cx="2653341" cy="27990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838" y="1627777"/>
            <a:ext cx="2452762" cy="2792238"/>
          </a:xfrm>
          <a:prstGeom prst="rect">
            <a:avLst/>
          </a:prstGeom>
        </p:spPr>
      </p:pic>
      <p:pic>
        <p:nvPicPr>
          <p:cNvPr id="1026" name="Picture 2" descr="C:\Users\RK Baruah\Desktop\PPT pics\WhatsApp Image 2021-06-20 at 2.25.17 P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483" y="1627777"/>
            <a:ext cx="2375548" cy="27922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29400" y="254000"/>
            <a:ext cx="1600200" cy="355600"/>
          </a:xfrm>
          <a:prstGeom prst="rect">
            <a:avLst/>
          </a:prstGeom>
          <a:blipFill dpi="0" rotWithShape="1">
            <a:blip r:embed="rId5">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90425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10146055" cy="1470025"/>
          </a:xfrm>
        </p:spPr>
        <p:txBody>
          <a:bodyPr/>
          <a:lstStyle/>
          <a:p>
            <a:pPr lvl="0"/>
            <a:r>
              <a:rPr lang="en-IN" sz="2800" b="1" dirty="0">
                <a:solidFill>
                  <a:schemeClr val="tx1"/>
                </a:solidFill>
                <a:latin typeface="+mn-lt"/>
              </a:rPr>
              <a:t>9</a:t>
            </a:r>
            <a:r>
              <a:rPr lang="en-IN" sz="2800" b="1" dirty="0" smtClean="0">
                <a:solidFill>
                  <a:schemeClr val="tx1"/>
                </a:solidFill>
                <a:latin typeface="+mn-lt"/>
              </a:rPr>
              <a:t>) </a:t>
            </a:r>
            <a:r>
              <a:rPr lang="en-IN" sz="2800" b="1" dirty="0">
                <a:latin typeface="+mn-lt"/>
              </a:rPr>
              <a:t>Mission 1500 families for 3 months</a:t>
            </a:r>
            <a:r>
              <a:rPr lang="en-IN" sz="2800" dirty="0">
                <a:latin typeface="+mn-lt"/>
              </a:rPr>
              <a:t/>
            </a:r>
            <a:br>
              <a:rPr lang="en-IN" sz="2800" dirty="0">
                <a:latin typeface="+mn-lt"/>
              </a:rPr>
            </a:br>
            <a:endParaRPr lang="en-IN" sz="2800" b="1" u="sng" dirty="0">
              <a:solidFill>
                <a:schemeClr val="tx1"/>
              </a:solidFill>
              <a:latin typeface="+mn-lt"/>
            </a:endParaRPr>
          </a:p>
        </p:txBody>
      </p:sp>
      <p:sp>
        <p:nvSpPr>
          <p:cNvPr id="3" name="Subtitle 2"/>
          <p:cNvSpPr>
            <a:spLocks noGrp="1"/>
          </p:cNvSpPr>
          <p:nvPr>
            <p:ph type="subTitle" idx="1"/>
          </p:nvPr>
        </p:nvSpPr>
        <p:spPr>
          <a:xfrm>
            <a:off x="609600" y="1217863"/>
            <a:ext cx="7162800" cy="1752600"/>
          </a:xfrm>
        </p:spPr>
        <p:txBody>
          <a:bodyPr>
            <a:normAutofit fontScale="70000" lnSpcReduction="20000"/>
          </a:bodyPr>
          <a:lstStyle/>
          <a:p>
            <a:pPr algn="just"/>
            <a:endParaRPr lang="en-IN" sz="2800" dirty="0" smtClean="0">
              <a:solidFill>
                <a:schemeClr val="tx1"/>
              </a:solidFill>
            </a:endParaRPr>
          </a:p>
          <a:p>
            <a:pPr algn="just"/>
            <a:r>
              <a:rPr lang="en-IN" sz="2800" dirty="0" smtClean="0">
                <a:solidFill>
                  <a:schemeClr val="tx1"/>
                </a:solidFill>
              </a:rPr>
              <a:t>We </a:t>
            </a:r>
            <a:r>
              <a:rPr lang="en-IN" sz="2800" dirty="0">
                <a:solidFill>
                  <a:schemeClr val="tx1"/>
                </a:solidFill>
              </a:rPr>
              <a:t>took up a mission of providing ration to 1500 families for 3 months during the second wave of pandemic and have successfully completed this mission. We not only provided ration packets but also distributed cooked meals for those families who didn’t have cooking facilities at home.</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048000"/>
            <a:ext cx="3549974"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974" y="3048000"/>
            <a:ext cx="3567701" cy="3048000"/>
          </a:xfrm>
          <a:prstGeom prst="rect">
            <a:avLst/>
          </a:prstGeom>
        </p:spPr>
      </p:pic>
    </p:spTree>
    <p:extLst>
      <p:ext uri="{BB962C8B-B14F-4D97-AF65-F5344CB8AC3E}">
        <p14:creationId xmlns:p14="http://schemas.microsoft.com/office/powerpoint/2010/main" val="1682125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pPr marL="0" indent="0">
              <a:buNone/>
            </a:pPr>
            <a:r>
              <a:rPr lang="en-IN" dirty="0" smtClean="0"/>
              <a:t> </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4018" y="315974"/>
            <a:ext cx="3581400" cy="31299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736" y="3445939"/>
            <a:ext cx="3102681" cy="24844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236" y="3445939"/>
            <a:ext cx="3312646" cy="248448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6236" y="335594"/>
            <a:ext cx="2833927" cy="3124200"/>
          </a:xfrm>
          <a:prstGeom prst="rect">
            <a:avLst/>
          </a:prstGeom>
        </p:spPr>
      </p:pic>
      <p:sp>
        <p:nvSpPr>
          <p:cNvPr id="8" name="Rectangle 7"/>
          <p:cNvSpPr/>
          <p:nvPr/>
        </p:nvSpPr>
        <p:spPr>
          <a:xfrm>
            <a:off x="6629400" y="254000"/>
            <a:ext cx="1600200" cy="355600"/>
          </a:xfrm>
          <a:prstGeom prst="rect">
            <a:avLst/>
          </a:prstGeom>
          <a:blipFill dpi="0" rotWithShape="1">
            <a:blip r:embed="rId6">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Slide Number Placeholder 8"/>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627404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r>
              <a:rPr lang="en-IN" sz="4800" b="1" dirty="0" err="1" smtClean="0">
                <a:solidFill>
                  <a:srgbClr val="C00000"/>
                </a:solidFill>
              </a:rPr>
              <a:t>Ongoing</a:t>
            </a:r>
            <a:r>
              <a:rPr lang="en-IN" sz="4800" b="1" dirty="0" smtClean="0">
                <a:solidFill>
                  <a:srgbClr val="C00000"/>
                </a:solidFill>
              </a:rPr>
              <a:t> projects</a:t>
            </a:r>
            <a:endParaRPr lang="en-IN" sz="4800" b="1" dirty="0">
              <a:solidFill>
                <a:srgbClr val="C00000"/>
              </a:solidFill>
            </a:endParaRPr>
          </a:p>
        </p:txBody>
      </p:sp>
      <p:sp>
        <p:nvSpPr>
          <p:cNvPr id="3" name="Subtitle 2"/>
          <p:cNvSpPr>
            <a:spLocks noGrp="1"/>
          </p:cNvSpPr>
          <p:nvPr>
            <p:ph type="subTitle" idx="1"/>
          </p:nvPr>
        </p:nvSpPr>
        <p:spPr>
          <a:xfrm>
            <a:off x="838200" y="1752600"/>
            <a:ext cx="7086600" cy="3429000"/>
          </a:xfrm>
        </p:spPr>
        <p:txBody>
          <a:bodyPr>
            <a:noAutofit/>
          </a:bodyPr>
          <a:lstStyle/>
          <a:p>
            <a:r>
              <a:rPr lang="en-IN" sz="2400" b="1" dirty="0" smtClean="0">
                <a:solidFill>
                  <a:schemeClr val="tx1"/>
                </a:solidFill>
              </a:rPr>
              <a:t>1) </a:t>
            </a:r>
            <a:r>
              <a:rPr lang="en-IN" sz="2400" b="1" u="sng" dirty="0" smtClean="0">
                <a:solidFill>
                  <a:schemeClr val="tx1"/>
                </a:solidFill>
              </a:rPr>
              <a:t>Let’s </a:t>
            </a:r>
            <a:r>
              <a:rPr lang="en-IN" sz="2400" b="1" u="sng" dirty="0">
                <a:solidFill>
                  <a:schemeClr val="tx1"/>
                </a:solidFill>
              </a:rPr>
              <a:t>end hunger together</a:t>
            </a:r>
            <a:endParaRPr lang="en-IN" sz="2400" u="sng" dirty="0">
              <a:solidFill>
                <a:schemeClr val="tx1"/>
              </a:solidFill>
            </a:endParaRPr>
          </a:p>
          <a:p>
            <a:r>
              <a:rPr lang="en-IN" sz="2400" dirty="0">
                <a:solidFill>
                  <a:schemeClr val="tx1"/>
                </a:solidFill>
              </a:rPr>
              <a:t>Hunger is a real issue and we are on a mission to end hunger forever. We are continuously helping the underprivileged and the needy with ration and food packets.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032212"/>
            <a:ext cx="2266978" cy="18232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032211"/>
            <a:ext cx="2269418" cy="18163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50" y="4025285"/>
            <a:ext cx="2271750" cy="1823289"/>
          </a:xfrm>
          <a:prstGeom prst="rect">
            <a:avLst/>
          </a:prstGeom>
        </p:spPr>
      </p:pic>
    </p:spTree>
    <p:extLst>
      <p:ext uri="{BB962C8B-B14F-4D97-AF65-F5344CB8AC3E}">
        <p14:creationId xmlns:p14="http://schemas.microsoft.com/office/powerpoint/2010/main" val="1002000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r>
              <a:rPr lang="en-IN" sz="4800" b="1" dirty="0" smtClean="0">
                <a:solidFill>
                  <a:srgbClr val="C00000"/>
                </a:solidFill>
              </a:rPr>
              <a:t> </a:t>
            </a:r>
            <a:endParaRPr lang="en-IN" sz="4800" b="1" dirty="0">
              <a:solidFill>
                <a:srgbClr val="C00000"/>
              </a:solidFill>
            </a:endParaRPr>
          </a:p>
        </p:txBody>
      </p:sp>
      <p:sp>
        <p:nvSpPr>
          <p:cNvPr id="3" name="Subtitle 2"/>
          <p:cNvSpPr>
            <a:spLocks noGrp="1"/>
          </p:cNvSpPr>
          <p:nvPr>
            <p:ph type="subTitle" idx="1"/>
          </p:nvPr>
        </p:nvSpPr>
        <p:spPr>
          <a:xfrm>
            <a:off x="852450" y="1066800"/>
            <a:ext cx="7086600" cy="3429000"/>
          </a:xfrm>
        </p:spPr>
        <p:txBody>
          <a:bodyPr>
            <a:noAutofit/>
          </a:bodyPr>
          <a:lstStyle/>
          <a:p>
            <a:r>
              <a:rPr lang="en-IN" sz="1800" b="1" dirty="0" smtClean="0">
                <a:solidFill>
                  <a:schemeClr val="tx1"/>
                </a:solidFill>
              </a:rPr>
              <a:t>2) </a:t>
            </a:r>
            <a:r>
              <a:rPr lang="en-IN" sz="1800" b="1" u="sng" dirty="0" smtClean="0">
                <a:solidFill>
                  <a:schemeClr val="tx1"/>
                </a:solidFill>
              </a:rPr>
              <a:t>They want to study</a:t>
            </a:r>
            <a:endParaRPr lang="en-IN" sz="1800" u="sng" dirty="0">
              <a:solidFill>
                <a:schemeClr val="tx1"/>
              </a:solidFill>
            </a:endParaRPr>
          </a:p>
          <a:p>
            <a:r>
              <a:rPr lang="en-IN" sz="1800" dirty="0" smtClean="0">
                <a:solidFill>
                  <a:schemeClr val="tx1"/>
                </a:solidFill>
              </a:rPr>
              <a:t>Every child </a:t>
            </a:r>
            <a:r>
              <a:rPr lang="en-IN" sz="1800" dirty="0">
                <a:solidFill>
                  <a:schemeClr val="tx1"/>
                </a:solidFill>
              </a:rPr>
              <a:t>has </a:t>
            </a:r>
            <a:r>
              <a:rPr lang="en-IN" sz="1800" dirty="0" smtClean="0">
                <a:solidFill>
                  <a:schemeClr val="tx1"/>
                </a:solidFill>
              </a:rPr>
              <a:t>the right </a:t>
            </a:r>
            <a:r>
              <a:rPr lang="en-IN" sz="1800" dirty="0">
                <a:solidFill>
                  <a:schemeClr val="tx1"/>
                </a:solidFill>
              </a:rPr>
              <a:t>to study. But </a:t>
            </a:r>
            <a:r>
              <a:rPr lang="en-IN" sz="1800" dirty="0" smtClean="0">
                <a:solidFill>
                  <a:schemeClr val="tx1"/>
                </a:solidFill>
              </a:rPr>
              <a:t>some </a:t>
            </a:r>
            <a:r>
              <a:rPr lang="en-IN" sz="1800" dirty="0">
                <a:solidFill>
                  <a:schemeClr val="tx1"/>
                </a:solidFill>
              </a:rPr>
              <a:t>are not able to do so </a:t>
            </a:r>
            <a:r>
              <a:rPr lang="en-IN" sz="1800" dirty="0" smtClean="0">
                <a:solidFill>
                  <a:schemeClr val="tx1"/>
                </a:solidFill>
              </a:rPr>
              <a:t>because of </a:t>
            </a:r>
            <a:r>
              <a:rPr lang="en-IN" sz="1800" dirty="0">
                <a:solidFill>
                  <a:schemeClr val="tx1"/>
                </a:solidFill>
              </a:rPr>
              <a:t>many </a:t>
            </a:r>
            <a:r>
              <a:rPr lang="en-IN" sz="1800" dirty="0" smtClean="0">
                <a:solidFill>
                  <a:schemeClr val="tx1"/>
                </a:solidFill>
              </a:rPr>
              <a:t>reasons; </a:t>
            </a:r>
            <a:r>
              <a:rPr lang="en-IN" sz="1800" dirty="0">
                <a:solidFill>
                  <a:schemeClr val="tx1"/>
                </a:solidFill>
              </a:rPr>
              <a:t>financial problem is one main reason </a:t>
            </a:r>
            <a:r>
              <a:rPr lang="en-IN" sz="1800" dirty="0" smtClean="0">
                <a:solidFill>
                  <a:schemeClr val="tx1"/>
                </a:solidFill>
              </a:rPr>
              <a:t>among the </a:t>
            </a:r>
            <a:r>
              <a:rPr lang="en-IN" sz="1800" dirty="0">
                <a:solidFill>
                  <a:schemeClr val="tx1"/>
                </a:solidFill>
              </a:rPr>
              <a:t>underprivileged people. We met so many such children who </a:t>
            </a:r>
            <a:r>
              <a:rPr lang="en-IN" sz="1800" dirty="0" smtClean="0">
                <a:solidFill>
                  <a:schemeClr val="tx1"/>
                </a:solidFill>
              </a:rPr>
              <a:t>really </a:t>
            </a:r>
            <a:r>
              <a:rPr lang="en-IN" sz="1800" dirty="0">
                <a:solidFill>
                  <a:schemeClr val="tx1"/>
                </a:solidFill>
              </a:rPr>
              <a:t>want to go to school. They need our support. Hence we are encouraging people to send their children to school </a:t>
            </a:r>
            <a:r>
              <a:rPr lang="en-IN" sz="1800" dirty="0" smtClean="0">
                <a:solidFill>
                  <a:schemeClr val="tx1"/>
                </a:solidFill>
              </a:rPr>
              <a:t>by </a:t>
            </a:r>
            <a:r>
              <a:rPr lang="en-IN" sz="1800" dirty="0">
                <a:solidFill>
                  <a:schemeClr val="tx1"/>
                </a:solidFill>
              </a:rPr>
              <a:t>providing books and other study materials for such underprivileged children so that they are not deprived of the basic right of education.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1026" name="Picture 2" descr="C:\Users\RK Baruah\Documents\Downloads\WhatsApp Image 2021-07-14 at 5.27.26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733800"/>
            <a:ext cx="3116366" cy="198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33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r>
              <a:rPr lang="en-IN" sz="4800" b="1" dirty="0" smtClean="0">
                <a:solidFill>
                  <a:srgbClr val="C00000"/>
                </a:solidFill>
              </a:rPr>
              <a:t> </a:t>
            </a:r>
            <a:endParaRPr lang="en-IN" sz="4800" b="1" dirty="0">
              <a:solidFill>
                <a:srgbClr val="C00000"/>
              </a:solidFill>
            </a:endParaRPr>
          </a:p>
        </p:txBody>
      </p:sp>
      <p:sp>
        <p:nvSpPr>
          <p:cNvPr id="3" name="Subtitle 2"/>
          <p:cNvSpPr>
            <a:spLocks noGrp="1"/>
          </p:cNvSpPr>
          <p:nvPr>
            <p:ph type="subTitle" idx="1"/>
          </p:nvPr>
        </p:nvSpPr>
        <p:spPr>
          <a:xfrm>
            <a:off x="852450" y="1066800"/>
            <a:ext cx="7086600" cy="3429000"/>
          </a:xfrm>
        </p:spPr>
        <p:txBody>
          <a:bodyPr>
            <a:noAutofit/>
          </a:bodyPr>
          <a:lstStyle/>
          <a:p>
            <a:r>
              <a:rPr lang="en-IN" sz="2400" b="1" dirty="0">
                <a:solidFill>
                  <a:schemeClr val="tx1"/>
                </a:solidFill>
              </a:rPr>
              <a:t>3</a:t>
            </a:r>
            <a:r>
              <a:rPr lang="en-IN" sz="2400" b="1" dirty="0" smtClean="0">
                <a:solidFill>
                  <a:schemeClr val="tx1"/>
                </a:solidFill>
              </a:rPr>
              <a:t>) </a:t>
            </a:r>
            <a:r>
              <a:rPr lang="en-IN" sz="2400" b="1" dirty="0">
                <a:solidFill>
                  <a:schemeClr val="tx1"/>
                </a:solidFill>
              </a:rPr>
              <a:t>Financial support for medical emergencies</a:t>
            </a:r>
            <a:endParaRPr lang="en-IN" sz="2400" dirty="0">
              <a:solidFill>
                <a:schemeClr val="tx1"/>
              </a:solidFill>
            </a:endParaRPr>
          </a:p>
          <a:p>
            <a:r>
              <a:rPr lang="en-IN" sz="2400" dirty="0">
                <a:solidFill>
                  <a:schemeClr val="tx1"/>
                </a:solidFill>
              </a:rPr>
              <a:t>We all know how expensive hospital bills are nowadays. During such a crisis we know how badly a family gets affected mentally. On top of that financial burden makes the situation worse. Hence we help such families who need financial support during such medical emergencies.</a:t>
            </a:r>
          </a:p>
          <a:p>
            <a:endParaRPr lang="en-IN" sz="2400"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560618"/>
            <a:ext cx="3895725" cy="2595076"/>
          </a:xfrm>
          <a:prstGeom prst="rect">
            <a:avLst/>
          </a:prstGeom>
        </p:spPr>
      </p:pic>
    </p:spTree>
    <p:extLst>
      <p:ext uri="{BB962C8B-B14F-4D97-AF65-F5344CB8AC3E}">
        <p14:creationId xmlns:p14="http://schemas.microsoft.com/office/powerpoint/2010/main" val="2257054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924800" cy="1470025"/>
          </a:xfrm>
        </p:spPr>
        <p:txBody>
          <a:bodyPr/>
          <a:lstStyle/>
          <a:p>
            <a:r>
              <a:rPr lang="en-IN" sz="5400" b="1" dirty="0" smtClean="0">
                <a:solidFill>
                  <a:srgbClr val="C00000"/>
                </a:solidFill>
              </a:rPr>
              <a:t> What we do</a:t>
            </a:r>
            <a:endParaRPr lang="en-IN" sz="5400" b="1" dirty="0">
              <a:solidFill>
                <a:srgbClr val="C00000"/>
              </a:solidFill>
            </a:endParaRPr>
          </a:p>
        </p:txBody>
      </p:sp>
      <p:sp>
        <p:nvSpPr>
          <p:cNvPr id="3" name="Subtitle 2"/>
          <p:cNvSpPr>
            <a:spLocks noGrp="1"/>
          </p:cNvSpPr>
          <p:nvPr>
            <p:ph type="subTitle" idx="1"/>
          </p:nvPr>
        </p:nvSpPr>
        <p:spPr>
          <a:xfrm>
            <a:off x="685800" y="1600200"/>
            <a:ext cx="7391400" cy="3505200"/>
          </a:xfrm>
        </p:spPr>
        <p:txBody>
          <a:bodyPr>
            <a:normAutofit fontScale="25000" lnSpcReduction="20000"/>
          </a:bodyPr>
          <a:lstStyle/>
          <a:p>
            <a:pPr algn="just"/>
            <a:r>
              <a:rPr lang="en-IN" sz="6800" b="1" dirty="0">
                <a:solidFill>
                  <a:schemeClr val="tx1"/>
                </a:solidFill>
              </a:rPr>
              <a:t>We work primarily </a:t>
            </a:r>
            <a:r>
              <a:rPr lang="en-IN" sz="6800" b="1" dirty="0" smtClean="0">
                <a:solidFill>
                  <a:schemeClr val="tx1"/>
                </a:solidFill>
              </a:rPr>
              <a:t>for 3 causes : </a:t>
            </a:r>
          </a:p>
          <a:p>
            <a:pPr algn="just"/>
            <a:endParaRPr lang="en-IN" sz="6800" b="1" dirty="0">
              <a:solidFill>
                <a:schemeClr val="tx1"/>
              </a:solidFill>
            </a:endParaRPr>
          </a:p>
          <a:p>
            <a:pPr lvl="0" algn="just"/>
            <a:r>
              <a:rPr lang="en-IN" sz="6800" b="1" dirty="0">
                <a:solidFill>
                  <a:schemeClr val="tx1"/>
                </a:solidFill>
              </a:rPr>
              <a:t>Sports tournaments for </a:t>
            </a:r>
            <a:r>
              <a:rPr lang="en-IN" sz="6800" b="1" dirty="0" smtClean="0">
                <a:solidFill>
                  <a:schemeClr val="tx1"/>
                </a:solidFill>
              </a:rPr>
              <a:t>differently-abled </a:t>
            </a:r>
            <a:endParaRPr lang="en-IN" sz="6800" b="1" dirty="0">
              <a:solidFill>
                <a:schemeClr val="tx1"/>
              </a:solidFill>
            </a:endParaRPr>
          </a:p>
          <a:p>
            <a:pPr algn="just"/>
            <a:r>
              <a:rPr lang="en-IN" sz="6800" dirty="0">
                <a:solidFill>
                  <a:schemeClr val="tx1"/>
                </a:solidFill>
              </a:rPr>
              <a:t>We organize sports tournaments </a:t>
            </a:r>
            <a:r>
              <a:rPr lang="en-IN" sz="6800" dirty="0" smtClean="0">
                <a:solidFill>
                  <a:schemeClr val="tx1"/>
                </a:solidFill>
              </a:rPr>
              <a:t>for differently-abled people </a:t>
            </a:r>
            <a:r>
              <a:rPr lang="en-IN" sz="6800" dirty="0">
                <a:solidFill>
                  <a:schemeClr val="tx1"/>
                </a:solidFill>
              </a:rPr>
              <a:t>to give them a platform and </a:t>
            </a:r>
            <a:r>
              <a:rPr lang="en-IN" sz="6800" dirty="0" smtClean="0">
                <a:solidFill>
                  <a:schemeClr val="tx1"/>
                </a:solidFill>
              </a:rPr>
              <a:t>fulfil </a:t>
            </a:r>
            <a:r>
              <a:rPr lang="en-IN" sz="6800" dirty="0">
                <a:solidFill>
                  <a:schemeClr val="tx1"/>
                </a:solidFill>
              </a:rPr>
              <a:t>their dreams. We have organized multiple tournaments in Delhi, Uttar </a:t>
            </a:r>
            <a:r>
              <a:rPr lang="en-IN" sz="6800" dirty="0" smtClean="0">
                <a:solidFill>
                  <a:schemeClr val="tx1"/>
                </a:solidFill>
              </a:rPr>
              <a:t>Pradesh</a:t>
            </a:r>
            <a:r>
              <a:rPr lang="en-IN" sz="6800" dirty="0">
                <a:solidFill>
                  <a:schemeClr val="tx1"/>
                </a:solidFill>
              </a:rPr>
              <a:t>, Rajasthan and Madhya Pradesh.</a:t>
            </a:r>
          </a:p>
          <a:p>
            <a:pPr algn="just"/>
            <a:r>
              <a:rPr lang="en-IN" sz="6800" dirty="0">
                <a:solidFill>
                  <a:schemeClr val="tx1"/>
                </a:solidFill>
              </a:rPr>
              <a:t> </a:t>
            </a:r>
          </a:p>
          <a:p>
            <a:pPr lvl="0" algn="just"/>
            <a:r>
              <a:rPr lang="en-IN" sz="6800" b="1" dirty="0">
                <a:solidFill>
                  <a:schemeClr val="tx1"/>
                </a:solidFill>
              </a:rPr>
              <a:t>Food distribution to the underprivileged</a:t>
            </a:r>
          </a:p>
          <a:p>
            <a:pPr algn="just"/>
            <a:r>
              <a:rPr lang="en-IN" sz="6800" dirty="0">
                <a:solidFill>
                  <a:schemeClr val="tx1"/>
                </a:solidFill>
              </a:rPr>
              <a:t>We distribute ration and food packets among the underprivileged section of the society. Since the beginning of the first wave of pandemic, we have already distributed more than 25 </a:t>
            </a:r>
            <a:r>
              <a:rPr lang="en-IN" sz="6800" dirty="0" err="1">
                <a:solidFill>
                  <a:schemeClr val="tx1"/>
                </a:solidFill>
              </a:rPr>
              <a:t>lacs</a:t>
            </a:r>
            <a:r>
              <a:rPr lang="en-IN" sz="6800" dirty="0">
                <a:solidFill>
                  <a:schemeClr val="tx1"/>
                </a:solidFill>
              </a:rPr>
              <a:t> meals and are still counting. We have successfully completed a mission to take care of ration and food for 1500 families for 3 months. We call our food packets as Happiness kits because along with distribution we </a:t>
            </a:r>
            <a:r>
              <a:rPr lang="en-IN" sz="6800" dirty="0" smtClean="0">
                <a:solidFill>
                  <a:schemeClr val="tx1"/>
                </a:solidFill>
              </a:rPr>
              <a:t>conduct </a:t>
            </a:r>
            <a:r>
              <a:rPr lang="en-IN" sz="6800" dirty="0">
                <a:solidFill>
                  <a:schemeClr val="tx1"/>
                </a:solidFill>
              </a:rPr>
              <a:t>entertainment activities for </a:t>
            </a:r>
            <a:r>
              <a:rPr lang="en-IN" sz="6800" dirty="0" smtClean="0">
                <a:solidFill>
                  <a:schemeClr val="tx1"/>
                </a:solidFill>
              </a:rPr>
              <a:t>the </a:t>
            </a:r>
            <a:r>
              <a:rPr lang="en-IN" sz="6800" dirty="0" err="1" smtClean="0">
                <a:solidFill>
                  <a:schemeClr val="tx1"/>
                </a:solidFill>
              </a:rPr>
              <a:t>underprivieged</a:t>
            </a:r>
            <a:r>
              <a:rPr lang="en-IN" sz="6800" dirty="0" smtClean="0">
                <a:solidFill>
                  <a:schemeClr val="tx1"/>
                </a:solidFill>
              </a:rPr>
              <a:t> kids </a:t>
            </a:r>
            <a:r>
              <a:rPr lang="en-IN" sz="6800" dirty="0">
                <a:solidFill>
                  <a:schemeClr val="tx1"/>
                </a:solidFill>
              </a:rPr>
              <a:t>as well.</a:t>
            </a:r>
          </a:p>
          <a:p>
            <a:pPr algn="just"/>
            <a:r>
              <a:rPr lang="en-IN" sz="6800" b="1" dirty="0">
                <a:solidFill>
                  <a:schemeClr val="tx1"/>
                </a:solidFill>
              </a:rPr>
              <a:t> </a:t>
            </a:r>
          </a:p>
          <a:p>
            <a:pPr lvl="0" algn="just"/>
            <a:r>
              <a:rPr lang="en-IN" sz="6800" b="1" dirty="0">
                <a:solidFill>
                  <a:schemeClr val="tx1"/>
                </a:solidFill>
              </a:rPr>
              <a:t>Financial support for medical </a:t>
            </a:r>
            <a:r>
              <a:rPr lang="en-IN" sz="6800" b="1" dirty="0" smtClean="0">
                <a:solidFill>
                  <a:schemeClr val="tx1"/>
                </a:solidFill>
              </a:rPr>
              <a:t>emergencies</a:t>
            </a:r>
            <a:endParaRPr lang="en-IN" sz="6800" b="1" dirty="0">
              <a:solidFill>
                <a:schemeClr val="tx1"/>
              </a:solidFill>
            </a:endParaRPr>
          </a:p>
          <a:p>
            <a:pPr algn="just"/>
            <a:r>
              <a:rPr lang="en-IN" sz="6800" dirty="0">
                <a:solidFill>
                  <a:schemeClr val="tx1"/>
                </a:solidFill>
              </a:rPr>
              <a:t>We all know how expensive hospital bills are now a days. During such a crisis we know how badly a family gets affected mentally. On top of that financial burden makes the situation worse. Hence we help such families who need financial support during such medical emergencies.</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r>
              <a:rPr lang="en-IN" sz="4000" b="1" dirty="0" smtClean="0">
                <a:solidFill>
                  <a:srgbClr val="C00000"/>
                </a:solidFill>
              </a:rPr>
              <a:t>Upcoming Grand </a:t>
            </a:r>
            <a:r>
              <a:rPr lang="en-IN" sz="4000" b="1" dirty="0">
                <a:solidFill>
                  <a:srgbClr val="C00000"/>
                </a:solidFill>
              </a:rPr>
              <a:t>P</a:t>
            </a:r>
            <a:r>
              <a:rPr lang="en-IN" sz="4000" b="1" dirty="0" smtClean="0">
                <a:solidFill>
                  <a:srgbClr val="C00000"/>
                </a:solidFill>
              </a:rPr>
              <a:t>roject</a:t>
            </a:r>
            <a:endParaRPr lang="en-IN" sz="4000" b="1" dirty="0">
              <a:solidFill>
                <a:srgbClr val="C00000"/>
              </a:solidFill>
            </a:endParaRPr>
          </a:p>
        </p:txBody>
      </p:sp>
      <p:sp>
        <p:nvSpPr>
          <p:cNvPr id="3" name="Subtitle 2"/>
          <p:cNvSpPr>
            <a:spLocks noGrp="1"/>
          </p:cNvSpPr>
          <p:nvPr>
            <p:ph type="subTitle" idx="1"/>
          </p:nvPr>
        </p:nvSpPr>
        <p:spPr>
          <a:xfrm>
            <a:off x="838200" y="1752600"/>
            <a:ext cx="7086600" cy="3429000"/>
          </a:xfrm>
        </p:spPr>
        <p:txBody>
          <a:bodyPr>
            <a:noAutofit/>
          </a:bodyPr>
          <a:lstStyle/>
          <a:p>
            <a:r>
              <a:rPr lang="en-IN" sz="2400" b="1" u="sng" dirty="0" smtClean="0">
                <a:solidFill>
                  <a:schemeClr val="tx1"/>
                </a:solidFill>
              </a:rPr>
              <a:t>Indian </a:t>
            </a:r>
            <a:r>
              <a:rPr lang="en-IN" sz="2400" b="1" u="sng" dirty="0">
                <a:solidFill>
                  <a:schemeClr val="tx1"/>
                </a:solidFill>
              </a:rPr>
              <a:t>Differently-Abled Premiere </a:t>
            </a:r>
            <a:r>
              <a:rPr lang="en-IN" sz="2400" b="1" u="sng" dirty="0" smtClean="0">
                <a:solidFill>
                  <a:schemeClr val="tx1"/>
                </a:solidFill>
              </a:rPr>
              <a:t>League:</a:t>
            </a:r>
          </a:p>
          <a:p>
            <a:r>
              <a:rPr lang="en-IN" sz="2400" dirty="0" smtClean="0">
                <a:solidFill>
                  <a:schemeClr val="tx1"/>
                </a:solidFill>
              </a:rPr>
              <a:t>We are organizing cricket </a:t>
            </a:r>
            <a:r>
              <a:rPr lang="en-IN" sz="2400" dirty="0">
                <a:solidFill>
                  <a:schemeClr val="tx1"/>
                </a:solidFill>
              </a:rPr>
              <a:t>tournament for the differently abled </a:t>
            </a:r>
            <a:r>
              <a:rPr lang="en-IN" sz="2400" dirty="0" smtClean="0">
                <a:solidFill>
                  <a:schemeClr val="tx1"/>
                </a:solidFill>
              </a:rPr>
              <a:t>players on </a:t>
            </a:r>
            <a:r>
              <a:rPr lang="en-IN" sz="2400" dirty="0">
                <a:solidFill>
                  <a:schemeClr val="tx1"/>
                </a:solidFill>
              </a:rPr>
              <a:t>a national level. For more info, stay tuned.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352800"/>
            <a:ext cx="4876800" cy="2991186"/>
          </a:xfrm>
          <a:prstGeom prst="rect">
            <a:avLst/>
          </a:prstGeom>
        </p:spPr>
      </p:pic>
    </p:spTree>
    <p:extLst>
      <p:ext uri="{BB962C8B-B14F-4D97-AF65-F5344CB8AC3E}">
        <p14:creationId xmlns:p14="http://schemas.microsoft.com/office/powerpoint/2010/main" val="3284913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641"/>
            <a:ext cx="9448800" cy="1143000"/>
          </a:xfrm>
        </p:spPr>
        <p:txBody>
          <a:bodyPr/>
          <a:lstStyle/>
          <a:p>
            <a:r>
              <a:rPr lang="en-IN" b="1" dirty="0" smtClean="0">
                <a:solidFill>
                  <a:srgbClr val="C00000"/>
                </a:solidFill>
              </a:rPr>
              <a:t>Media room</a:t>
            </a:r>
            <a:endParaRPr lang="en-IN" b="1" dirty="0">
              <a:solidFill>
                <a:srgbClr val="C00000"/>
              </a:solidFill>
            </a:endParaRPr>
          </a:p>
        </p:txBody>
      </p:sp>
      <p:sp>
        <p:nvSpPr>
          <p:cNvPr id="3" name="Content Placeholder 2"/>
          <p:cNvSpPr>
            <a:spLocks noGrp="1"/>
          </p:cNvSpPr>
          <p:nvPr>
            <p:ph idx="1"/>
          </p:nvPr>
        </p:nvSpPr>
        <p:spPr/>
        <p:txBody>
          <a:bodyPr/>
          <a:lstStyle/>
          <a:p>
            <a:pPr marL="0" indent="0">
              <a:buNone/>
            </a:pPr>
            <a:r>
              <a:rPr lang="en-IN" dirty="0" smtClean="0"/>
              <a:t> </a:t>
            </a:r>
            <a:endParaRPr lang="en-IN" dirty="0"/>
          </a:p>
        </p:txBody>
      </p:sp>
      <p:pic>
        <p:nvPicPr>
          <p:cNvPr id="2050" name="Picture 2" descr="C:\Users\RK Baruah\Documents\Downloads\WhatsApp Image 2021-06-20 at 2.09.43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323350"/>
            <a:ext cx="2514600" cy="41537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K Baruah\Documents\Downloads\WhatsApp Image 2021-06-20 at 2.08.24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641"/>
            <a:ext cx="2514600" cy="4171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K Baruah\Documents\Downloads\WhatsApp Image 2021-06-20 at 2.08.24 PM (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641"/>
            <a:ext cx="2782468" cy="4181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29400" y="254000"/>
            <a:ext cx="1600200" cy="355600"/>
          </a:xfrm>
          <a:prstGeom prst="rect">
            <a:avLst/>
          </a:prstGeom>
          <a:blipFill dpi="0" rotWithShape="1">
            <a:blip r:embed="rId5">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953353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pPr marL="0" indent="0">
              <a:buNone/>
            </a:pPr>
            <a:endParaRPr lang="en-IN" dirty="0"/>
          </a:p>
        </p:txBody>
      </p:sp>
      <p:pic>
        <p:nvPicPr>
          <p:cNvPr id="2050" name="Picture 2" descr="C:\Users\RK Baruah\Documents\Downloads\185768023_4294767840547168_8472160490206627985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2647877" cy="40992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K Baruah\Documents\Downloads\185323256_4294767613880524_876374265552843943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34775"/>
            <a:ext cx="2743200" cy="4080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K Baruah\Documents\Downloads\185391589_4294768127213806_4267147451519193967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2463" y="1334775"/>
            <a:ext cx="2580137" cy="4080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29400" y="254000"/>
            <a:ext cx="1600200" cy="355600"/>
          </a:xfrm>
          <a:prstGeom prst="rect">
            <a:avLst/>
          </a:prstGeom>
          <a:blipFill dpi="0" rotWithShape="1">
            <a:blip r:embed="rId5">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582040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7620000" cy="1143000"/>
          </a:xfrm>
        </p:spPr>
        <p:txBody>
          <a:bodyPr/>
          <a:lstStyle/>
          <a:p>
            <a:r>
              <a:rPr lang="en-IN" sz="3200" b="1" dirty="0" smtClean="0">
                <a:solidFill>
                  <a:srgbClr val="C00000"/>
                </a:solidFill>
              </a:rPr>
              <a:t>Media links</a:t>
            </a:r>
            <a:r>
              <a:rPr lang="en-IN" b="1" dirty="0" smtClean="0">
                <a:solidFill>
                  <a:srgbClr val="C00000"/>
                </a:solidFill>
              </a:rPr>
              <a:t> </a:t>
            </a:r>
            <a:endParaRPr lang="en-IN" b="1" dirty="0">
              <a:solidFill>
                <a:srgbClr val="C00000"/>
              </a:solidFill>
            </a:endParaRPr>
          </a:p>
        </p:txBody>
      </p:sp>
      <p:sp>
        <p:nvSpPr>
          <p:cNvPr id="3" name="Content Placeholder 2"/>
          <p:cNvSpPr>
            <a:spLocks noGrp="1"/>
          </p:cNvSpPr>
          <p:nvPr>
            <p:ph idx="1"/>
          </p:nvPr>
        </p:nvSpPr>
        <p:spPr>
          <a:xfrm>
            <a:off x="457200" y="990600"/>
            <a:ext cx="7772400" cy="5257800"/>
          </a:xfrm>
        </p:spPr>
        <p:txBody>
          <a:bodyPr>
            <a:normAutofit fontScale="70000" lnSpcReduction="20000"/>
          </a:bodyPr>
          <a:lstStyle/>
          <a:p>
            <a:pPr marL="0" indent="0">
              <a:buNone/>
            </a:pPr>
            <a:r>
              <a:rPr lang="en-IN" b="1" dirty="0" smtClean="0"/>
              <a:t>Coverage by Bharat news-</a:t>
            </a:r>
          </a:p>
          <a:p>
            <a:pPr marL="0" indent="0">
              <a:buNone/>
            </a:pPr>
            <a:r>
              <a:rPr lang="en-IN" b="1" dirty="0">
                <a:hlinkClick r:id="rId2"/>
              </a:rPr>
              <a:t>https://youtu.be/-</a:t>
            </a:r>
            <a:r>
              <a:rPr lang="en-IN" b="1" dirty="0" smtClean="0">
                <a:hlinkClick r:id="rId2"/>
              </a:rPr>
              <a:t>6f3MKL8lSQ</a:t>
            </a:r>
            <a:endParaRPr lang="en-IN" b="1" dirty="0" smtClean="0"/>
          </a:p>
          <a:p>
            <a:pPr marL="0" indent="0">
              <a:buNone/>
            </a:pPr>
            <a:endParaRPr lang="en-IN" b="1" dirty="0"/>
          </a:p>
          <a:p>
            <a:pPr marL="0" indent="0">
              <a:buNone/>
            </a:pPr>
            <a:r>
              <a:rPr lang="en-IN" b="1" dirty="0" smtClean="0"/>
              <a:t>Article on The Indian Saga – </a:t>
            </a:r>
          </a:p>
          <a:p>
            <a:pPr marL="0" indent="0">
              <a:buNone/>
            </a:pPr>
            <a:r>
              <a:rPr lang="en-IN" b="1" dirty="0">
                <a:hlinkClick r:id="rId3"/>
              </a:rPr>
              <a:t>https://theindiasaga.com/saga-corner/pranav-mishra-shoaib-ali-on-a-mission-to-change-lives-with-hope-begins-foundation</a:t>
            </a:r>
            <a:r>
              <a:rPr lang="en-IN" b="1" dirty="0" smtClean="0">
                <a:hlinkClick r:id="rId3"/>
              </a:rPr>
              <a:t>/</a:t>
            </a:r>
            <a:endParaRPr lang="en-IN" b="1" dirty="0" smtClean="0"/>
          </a:p>
          <a:p>
            <a:pPr marL="0" indent="0">
              <a:buNone/>
            </a:pPr>
            <a:endParaRPr lang="en-IN" b="1" dirty="0"/>
          </a:p>
          <a:p>
            <a:pPr marL="0" indent="0">
              <a:buNone/>
            </a:pPr>
            <a:r>
              <a:rPr lang="en-IN" b="1" dirty="0" smtClean="0"/>
              <a:t>Article on Daily hunt –</a:t>
            </a:r>
          </a:p>
          <a:p>
            <a:pPr marL="0" indent="0">
              <a:buNone/>
            </a:pPr>
            <a:r>
              <a:rPr lang="en-IN" b="1" dirty="0">
                <a:hlinkClick r:id="rId4"/>
              </a:rPr>
              <a:t>http://</a:t>
            </a:r>
            <a:r>
              <a:rPr lang="en-IN" b="1" dirty="0" smtClean="0">
                <a:hlinkClick r:id="rId4"/>
              </a:rPr>
              <a:t>dhunt.in/hodyE?s=a&amp;uu=0xf2be09092349b9fc&amp;ss=pd</a:t>
            </a:r>
            <a:endParaRPr lang="en-IN" b="1" dirty="0" smtClean="0"/>
          </a:p>
          <a:p>
            <a:pPr marL="0" indent="0">
              <a:buNone/>
            </a:pPr>
            <a:endParaRPr lang="en-IN" b="1" dirty="0"/>
          </a:p>
          <a:p>
            <a:pPr marL="0" indent="0">
              <a:buNone/>
            </a:pPr>
            <a:r>
              <a:rPr lang="en-IN" b="1" dirty="0" smtClean="0"/>
              <a:t>News night live –</a:t>
            </a:r>
          </a:p>
          <a:p>
            <a:pPr marL="0" indent="0">
              <a:buNone/>
            </a:pPr>
            <a:r>
              <a:rPr lang="en-IN" b="1" dirty="0">
                <a:hlinkClick r:id="rId5"/>
              </a:rPr>
              <a:t>https://newsnight.live/?</a:t>
            </a:r>
            <a:r>
              <a:rPr lang="en-IN" b="1" dirty="0" smtClean="0">
                <a:hlinkClick r:id="rId5"/>
              </a:rPr>
              <a:t>p=795</a:t>
            </a:r>
            <a:endParaRPr lang="en-IN" b="1" dirty="0" smtClean="0"/>
          </a:p>
          <a:p>
            <a:pPr marL="0" indent="0">
              <a:buNone/>
            </a:pPr>
            <a:endParaRPr lang="en-IN" b="1" dirty="0"/>
          </a:p>
          <a:p>
            <a:pPr marL="0" indent="0">
              <a:buNone/>
            </a:pPr>
            <a:r>
              <a:rPr lang="en-IN" b="1" dirty="0" smtClean="0"/>
              <a:t>Delhi news channel – </a:t>
            </a:r>
          </a:p>
          <a:p>
            <a:pPr marL="0" indent="0">
              <a:buNone/>
            </a:pPr>
            <a:r>
              <a:rPr lang="en-IN" b="1" dirty="0">
                <a:hlinkClick r:id="rId6"/>
              </a:rPr>
              <a:t>http://</a:t>
            </a:r>
            <a:r>
              <a:rPr lang="en-IN" b="1" dirty="0" smtClean="0">
                <a:hlinkClick r:id="rId6"/>
              </a:rPr>
              <a:t>delhinewschannel.in/index.php/item/1313-1500</a:t>
            </a:r>
            <a:endParaRPr lang="en-IN" b="1" dirty="0" smtClean="0"/>
          </a:p>
          <a:p>
            <a:pPr marL="0" indent="0">
              <a:buNone/>
            </a:pPr>
            <a:endParaRPr lang="en-IN" b="1" dirty="0"/>
          </a:p>
          <a:p>
            <a:pPr marL="0" indent="0">
              <a:buNone/>
            </a:pPr>
            <a:r>
              <a:rPr lang="en-IN" b="1" dirty="0" smtClean="0"/>
              <a:t>Jaipur local news – </a:t>
            </a:r>
          </a:p>
          <a:p>
            <a:pPr marL="0" indent="0">
              <a:buNone/>
            </a:pPr>
            <a:r>
              <a:rPr lang="en-IN" b="1" dirty="0">
                <a:hlinkClick r:id="rId7"/>
              </a:rPr>
              <a:t>https://</a:t>
            </a:r>
            <a:r>
              <a:rPr lang="en-IN" b="1" dirty="0" smtClean="0">
                <a:hlinkClick r:id="rId7"/>
              </a:rPr>
              <a:t>m.facebook.com/story.php?story_fbid=1681244635407581&amp;id=691281554403899&amp;sfnsn=wiwspmo</a:t>
            </a:r>
            <a:endParaRPr lang="en-IN" b="1" dirty="0" smtClean="0"/>
          </a:p>
          <a:p>
            <a:pPr marL="0" indent="0">
              <a:buNone/>
            </a:pPr>
            <a:endParaRPr lang="en-IN" b="1" dirty="0"/>
          </a:p>
          <a:p>
            <a:pPr marL="0" indent="0">
              <a:buNone/>
            </a:pPr>
            <a:r>
              <a:rPr lang="en-IN" b="1" dirty="0" err="1" smtClean="0"/>
              <a:t>Dekho</a:t>
            </a:r>
            <a:r>
              <a:rPr lang="en-IN" b="1" dirty="0" smtClean="0"/>
              <a:t> </a:t>
            </a:r>
            <a:r>
              <a:rPr lang="en-IN" b="1" dirty="0" err="1" smtClean="0"/>
              <a:t>ncr</a:t>
            </a:r>
            <a:r>
              <a:rPr lang="en-IN" b="1" dirty="0" smtClean="0"/>
              <a:t> news – </a:t>
            </a:r>
          </a:p>
          <a:p>
            <a:pPr marL="0" indent="0">
              <a:buNone/>
            </a:pPr>
            <a:r>
              <a:rPr lang="en-IN" b="1" dirty="0">
                <a:hlinkClick r:id="rId8"/>
              </a:rPr>
              <a:t>https://</a:t>
            </a:r>
            <a:r>
              <a:rPr lang="en-IN" b="1" dirty="0" smtClean="0">
                <a:hlinkClick r:id="rId8"/>
              </a:rPr>
              <a:t>www.dekhoncrnews.com/2021/05/3-1500.html?m=1</a:t>
            </a:r>
            <a:endParaRPr lang="en-IN" b="1" dirty="0" smtClean="0"/>
          </a:p>
          <a:p>
            <a:pPr marL="0" indent="0">
              <a:buNone/>
            </a:pPr>
            <a:endParaRPr lang="en-IN" dirty="0"/>
          </a:p>
        </p:txBody>
      </p:sp>
      <p:sp>
        <p:nvSpPr>
          <p:cNvPr id="4" name="Rectangle 3"/>
          <p:cNvSpPr/>
          <p:nvPr/>
        </p:nvSpPr>
        <p:spPr>
          <a:xfrm>
            <a:off x="6629400" y="254000"/>
            <a:ext cx="1600200" cy="355600"/>
          </a:xfrm>
          <a:prstGeom prst="rect">
            <a:avLst/>
          </a:prstGeom>
          <a:blipFill dpi="0" rotWithShape="1">
            <a:blip r:embed="rId9">
              <a:alphaModFix amt="7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241157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8534400" cy="1470025"/>
          </a:xfrm>
        </p:spPr>
        <p:txBody>
          <a:bodyPr/>
          <a:lstStyle/>
          <a:p>
            <a:r>
              <a:rPr lang="en-IN" sz="4800" b="1" dirty="0" smtClean="0">
                <a:solidFill>
                  <a:srgbClr val="C00000"/>
                </a:solidFill>
              </a:rPr>
              <a:t>Our Well wishers	</a:t>
            </a:r>
            <a:endParaRPr lang="en-IN" sz="4800" b="1" dirty="0">
              <a:solidFill>
                <a:srgbClr val="C00000"/>
              </a:solidFill>
            </a:endParaRPr>
          </a:p>
        </p:txBody>
      </p:sp>
      <p:sp>
        <p:nvSpPr>
          <p:cNvPr id="3" name="Subtitle 2"/>
          <p:cNvSpPr>
            <a:spLocks noGrp="1"/>
          </p:cNvSpPr>
          <p:nvPr>
            <p:ph type="subTitle" idx="1"/>
          </p:nvPr>
        </p:nvSpPr>
        <p:spPr>
          <a:xfrm>
            <a:off x="990600" y="1143000"/>
            <a:ext cx="7162800" cy="3733800"/>
          </a:xfrm>
        </p:spPr>
        <p:txBody>
          <a:bodyPr>
            <a:normAutofit/>
          </a:bodyPr>
          <a:lstStyle/>
          <a:p>
            <a:pPr algn="l"/>
            <a:r>
              <a:rPr lang="en-IN" sz="2200" dirty="0" smtClean="0">
                <a:solidFill>
                  <a:schemeClr val="tx1"/>
                </a:solidFill>
              </a:rPr>
              <a:t>We have received appreciation and moral support from many renowned personalities. Their bytes are available on all our social media platforms. </a:t>
            </a:r>
          </a:p>
          <a:p>
            <a:pPr algn="l"/>
            <a:endParaRPr lang="en-IN" dirty="0" smtClean="0"/>
          </a:p>
          <a:p>
            <a:pPr algn="l"/>
            <a:endParaRPr lang="en-IN" dirty="0"/>
          </a:p>
          <a:p>
            <a:pPr algn="l"/>
            <a:endParaRPr lang="en-IN" dirty="0" smtClean="0"/>
          </a:p>
          <a:p>
            <a:pPr algn="l"/>
            <a:endParaRPr lang="en-IN" dirty="0" smtClean="0"/>
          </a:p>
          <a:p>
            <a:pPr algn="l"/>
            <a:endParaRPr lang="en-IN" dirty="0"/>
          </a:p>
          <a:p>
            <a:pPr algn="l"/>
            <a:endParaRPr lang="en-IN" dirty="0"/>
          </a:p>
          <a:p>
            <a:endParaRPr lang="en-IN" dirty="0"/>
          </a:p>
          <a:p>
            <a:endParaRPr lang="en-IN" dirty="0"/>
          </a:p>
          <a:p>
            <a:endParaRPr lang="en-IN" dirty="0" smtClean="0"/>
          </a:p>
        </p:txBody>
      </p:sp>
      <p:sp>
        <p:nvSpPr>
          <p:cNvPr id="5" name="Rounded Rectangle 4"/>
          <p:cNvSpPr/>
          <p:nvPr/>
        </p:nvSpPr>
        <p:spPr>
          <a:xfrm>
            <a:off x="2438400" y="2514600"/>
            <a:ext cx="5943600" cy="15724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Aparajita" pitchFamily="34" charset="0"/>
                <a:cs typeface="Aparajita" pitchFamily="34" charset="0"/>
              </a:rPr>
              <a:t>“According to the Vedas, among all kinds of donations food donation is considered the best. Glad to see Hope Begins foundation feeding the hungry.”</a:t>
            </a:r>
          </a:p>
          <a:p>
            <a:pPr algn="ctr"/>
            <a:r>
              <a:rPr lang="en-IN" dirty="0" err="1" smtClean="0">
                <a:solidFill>
                  <a:schemeClr val="tx1"/>
                </a:solidFill>
                <a:latin typeface="Aparajita" pitchFamily="34" charset="0"/>
                <a:cs typeface="Aparajita" pitchFamily="34" charset="0"/>
              </a:rPr>
              <a:t>Dr.</a:t>
            </a:r>
            <a:r>
              <a:rPr lang="en-IN" dirty="0" smtClean="0">
                <a:solidFill>
                  <a:schemeClr val="tx1"/>
                </a:solidFill>
                <a:latin typeface="Aparajita" pitchFamily="34" charset="0"/>
                <a:cs typeface="Aparajita" pitchFamily="34" charset="0"/>
              </a:rPr>
              <a:t> </a:t>
            </a:r>
            <a:r>
              <a:rPr lang="en-IN" dirty="0" err="1" smtClean="0">
                <a:solidFill>
                  <a:schemeClr val="tx1"/>
                </a:solidFill>
                <a:latin typeface="Aparajita" pitchFamily="34" charset="0"/>
                <a:cs typeface="Aparajita" pitchFamily="34" charset="0"/>
              </a:rPr>
              <a:t>Vachaspati</a:t>
            </a:r>
            <a:r>
              <a:rPr lang="en-IN" dirty="0" smtClean="0">
                <a:solidFill>
                  <a:schemeClr val="tx1"/>
                </a:solidFill>
                <a:latin typeface="Aparajita" pitchFamily="34" charset="0"/>
                <a:cs typeface="Aparajita" pitchFamily="34" charset="0"/>
              </a:rPr>
              <a:t> </a:t>
            </a:r>
            <a:r>
              <a:rPr lang="en-IN" dirty="0" err="1" smtClean="0">
                <a:solidFill>
                  <a:schemeClr val="tx1"/>
                </a:solidFill>
                <a:latin typeface="Aparajita" pitchFamily="34" charset="0"/>
                <a:cs typeface="Aparajita" pitchFamily="34" charset="0"/>
              </a:rPr>
              <a:t>Kulwant</a:t>
            </a:r>
            <a:r>
              <a:rPr lang="en-IN" dirty="0" smtClean="0">
                <a:solidFill>
                  <a:schemeClr val="tx1"/>
                </a:solidFill>
                <a:latin typeface="Aparajita" pitchFamily="34" charset="0"/>
                <a:cs typeface="Aparajita" pitchFamily="34" charset="0"/>
              </a:rPr>
              <a:t>, Pro Vice Chancellor – </a:t>
            </a:r>
            <a:r>
              <a:rPr lang="en-IN" dirty="0" err="1" smtClean="0">
                <a:solidFill>
                  <a:schemeClr val="tx1"/>
                </a:solidFill>
                <a:latin typeface="Aparajita" pitchFamily="34" charset="0"/>
                <a:cs typeface="Aparajita" pitchFamily="34" charset="0"/>
              </a:rPr>
              <a:t>Patanjali</a:t>
            </a:r>
            <a:r>
              <a:rPr lang="en-IN" dirty="0" smtClean="0">
                <a:solidFill>
                  <a:schemeClr val="tx1"/>
                </a:solidFill>
                <a:latin typeface="Aparajita" pitchFamily="34" charset="0"/>
                <a:cs typeface="Aparajita" pitchFamily="34" charset="0"/>
              </a:rPr>
              <a:t> University</a:t>
            </a:r>
            <a:endParaRPr lang="en-IN" dirty="0">
              <a:solidFill>
                <a:schemeClr val="tx1"/>
              </a:solidFill>
              <a:latin typeface="Aparajita" pitchFamily="34" charset="0"/>
              <a:cs typeface="Aparajita"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14600"/>
            <a:ext cx="1600200" cy="1600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92" y="4360717"/>
            <a:ext cx="1795288" cy="1600200"/>
          </a:xfrm>
          <a:prstGeom prst="rect">
            <a:avLst/>
          </a:prstGeom>
        </p:spPr>
      </p:pic>
      <p:sp>
        <p:nvSpPr>
          <p:cNvPr id="10" name="Rounded Rectangle 9"/>
          <p:cNvSpPr/>
          <p:nvPr/>
        </p:nvSpPr>
        <p:spPr>
          <a:xfrm>
            <a:off x="2438400" y="4388426"/>
            <a:ext cx="5943600" cy="15724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Aparajita" pitchFamily="34" charset="0"/>
                <a:cs typeface="Aparajita" pitchFamily="34" charset="0"/>
              </a:rPr>
              <a:t>“During the pandemic people are trying to be inside their homes. But you people are going out and feeding the needy. That is such a noble cause”</a:t>
            </a:r>
          </a:p>
          <a:p>
            <a:pPr algn="ctr"/>
            <a:r>
              <a:rPr lang="en-IN" sz="2000" dirty="0" err="1" smtClean="0">
                <a:solidFill>
                  <a:schemeClr val="tx1"/>
                </a:solidFill>
                <a:latin typeface="Aparajita" pitchFamily="34" charset="0"/>
                <a:cs typeface="Aparajita" pitchFamily="34" charset="0"/>
              </a:rPr>
              <a:t>Delnaaz</a:t>
            </a:r>
            <a:r>
              <a:rPr lang="en-IN" sz="2000" dirty="0" smtClean="0">
                <a:solidFill>
                  <a:schemeClr val="tx1"/>
                </a:solidFill>
                <a:latin typeface="Aparajita" pitchFamily="34" charset="0"/>
                <a:cs typeface="Aparajita" pitchFamily="34" charset="0"/>
              </a:rPr>
              <a:t> </a:t>
            </a:r>
            <a:r>
              <a:rPr lang="en-IN" sz="2000" dirty="0" err="1" smtClean="0">
                <a:solidFill>
                  <a:schemeClr val="tx1"/>
                </a:solidFill>
                <a:latin typeface="Aparajita" pitchFamily="34" charset="0"/>
                <a:cs typeface="Aparajita" pitchFamily="34" charset="0"/>
              </a:rPr>
              <a:t>Irani</a:t>
            </a:r>
            <a:r>
              <a:rPr lang="en-IN" sz="2000" dirty="0" smtClean="0">
                <a:solidFill>
                  <a:schemeClr val="tx1"/>
                </a:solidFill>
                <a:latin typeface="Aparajita" pitchFamily="34" charset="0"/>
                <a:cs typeface="Aparajita" pitchFamily="34" charset="0"/>
              </a:rPr>
              <a:t>, Bollywood actress</a:t>
            </a:r>
            <a:endParaRPr lang="en-IN" sz="1600" dirty="0">
              <a:solidFill>
                <a:schemeClr val="tx1"/>
              </a:solidFill>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IN" b="1" dirty="0" smtClean="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1143000" y="1143000"/>
            <a:ext cx="7010400" cy="3733800"/>
          </a:xfrm>
        </p:spPr>
        <p:txBody>
          <a:bodyPr>
            <a:normAutofit/>
          </a:bodyPr>
          <a:lstStyle/>
          <a:p>
            <a:pPr algn="l"/>
            <a:endParaRPr lang="en-IN" dirty="0" smtClean="0"/>
          </a:p>
          <a:p>
            <a:pPr algn="l"/>
            <a:endParaRPr lang="en-IN" dirty="0"/>
          </a:p>
          <a:p>
            <a:pPr algn="l"/>
            <a:endParaRPr lang="en-IN" dirty="0" smtClean="0"/>
          </a:p>
          <a:p>
            <a:pPr algn="l"/>
            <a:endParaRPr lang="en-IN" dirty="0" smtClean="0"/>
          </a:p>
          <a:p>
            <a:pPr algn="l"/>
            <a:endParaRPr lang="en-IN" dirty="0"/>
          </a:p>
          <a:p>
            <a:pPr algn="l"/>
            <a:endParaRPr lang="en-IN" dirty="0"/>
          </a:p>
          <a:p>
            <a:endParaRPr lang="en-IN" dirty="0"/>
          </a:p>
          <a:p>
            <a:endParaRPr lang="en-IN" dirty="0"/>
          </a:p>
          <a:p>
            <a:endParaRPr lang="en-IN" dirty="0" smtClean="0"/>
          </a:p>
        </p:txBody>
      </p:sp>
      <p:sp>
        <p:nvSpPr>
          <p:cNvPr id="5" name="Rounded Rectangle 4"/>
          <p:cNvSpPr/>
          <p:nvPr/>
        </p:nvSpPr>
        <p:spPr>
          <a:xfrm>
            <a:off x="2653145" y="1378527"/>
            <a:ext cx="5728855" cy="15724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Aparajita" pitchFamily="34" charset="0"/>
                <a:cs typeface="Aparajita" pitchFamily="34" charset="0"/>
              </a:rPr>
              <a:t>“You are doing such a great work. We all should get together to bring an end to hunger.”</a:t>
            </a:r>
          </a:p>
          <a:p>
            <a:pPr algn="ctr"/>
            <a:r>
              <a:rPr lang="en-IN" dirty="0" err="1" smtClean="0">
                <a:solidFill>
                  <a:schemeClr val="tx1"/>
                </a:solidFill>
                <a:latin typeface="Aparajita" pitchFamily="34" charset="0"/>
                <a:cs typeface="Aparajita" pitchFamily="34" charset="0"/>
              </a:rPr>
              <a:t>Dr.</a:t>
            </a:r>
            <a:r>
              <a:rPr lang="en-IN" dirty="0" smtClean="0">
                <a:solidFill>
                  <a:schemeClr val="tx1"/>
                </a:solidFill>
                <a:latin typeface="Aparajita" pitchFamily="34" charset="0"/>
                <a:cs typeface="Aparajita" pitchFamily="34" charset="0"/>
              </a:rPr>
              <a:t> </a:t>
            </a:r>
            <a:r>
              <a:rPr lang="en-IN" dirty="0" err="1" smtClean="0">
                <a:solidFill>
                  <a:schemeClr val="tx1"/>
                </a:solidFill>
                <a:latin typeface="Aparajita" pitchFamily="34" charset="0"/>
                <a:cs typeface="Aparajita" pitchFamily="34" charset="0"/>
              </a:rPr>
              <a:t>Shashi</a:t>
            </a:r>
            <a:r>
              <a:rPr lang="en-IN" dirty="0" smtClean="0">
                <a:solidFill>
                  <a:schemeClr val="tx1"/>
                </a:solidFill>
                <a:latin typeface="Aparajita" pitchFamily="34" charset="0"/>
                <a:cs typeface="Aparajita" pitchFamily="34" charset="0"/>
              </a:rPr>
              <a:t> </a:t>
            </a:r>
            <a:r>
              <a:rPr lang="en-IN" dirty="0" err="1" smtClean="0">
                <a:solidFill>
                  <a:schemeClr val="tx1"/>
                </a:solidFill>
                <a:latin typeface="Aparajita" pitchFamily="34" charset="0"/>
                <a:cs typeface="Aparajita" pitchFamily="34" charset="0"/>
              </a:rPr>
              <a:t>Pandey</a:t>
            </a:r>
            <a:r>
              <a:rPr lang="en-IN" dirty="0" smtClean="0">
                <a:solidFill>
                  <a:schemeClr val="tx1"/>
                </a:solidFill>
                <a:latin typeface="Aparajita" pitchFamily="34" charset="0"/>
                <a:cs typeface="Aparajita" pitchFamily="34" charset="0"/>
              </a:rPr>
              <a:t> Sharma,  </a:t>
            </a:r>
          </a:p>
          <a:p>
            <a:pPr algn="ctr"/>
            <a:r>
              <a:rPr lang="en-IN" dirty="0" smtClean="0">
                <a:solidFill>
                  <a:schemeClr val="tx1"/>
                </a:solidFill>
                <a:latin typeface="Aparajita" pitchFamily="34" charset="0"/>
                <a:cs typeface="Aparajita" pitchFamily="34" charset="0"/>
              </a:rPr>
              <a:t>Deputy Director of  DVM  group of schools, </a:t>
            </a:r>
          </a:p>
          <a:p>
            <a:pPr algn="ctr"/>
            <a:r>
              <a:rPr lang="en-IN" dirty="0" smtClean="0">
                <a:solidFill>
                  <a:schemeClr val="tx1"/>
                </a:solidFill>
                <a:latin typeface="Aparajita" pitchFamily="34" charset="0"/>
                <a:cs typeface="Aparajita" pitchFamily="34" charset="0"/>
              </a:rPr>
              <a:t>Country head of Petals group of schools</a:t>
            </a:r>
            <a:endParaRPr lang="en-IN" dirty="0">
              <a:solidFill>
                <a:schemeClr val="tx1"/>
              </a:solidFill>
              <a:latin typeface="Aparajita" pitchFamily="34" charset="0"/>
              <a:cs typeface="Aparajita" pitchFamily="34" charset="0"/>
            </a:endParaRPr>
          </a:p>
        </p:txBody>
      </p:sp>
      <p:sp>
        <p:nvSpPr>
          <p:cNvPr id="10" name="Rounded Rectangle 9"/>
          <p:cNvSpPr/>
          <p:nvPr/>
        </p:nvSpPr>
        <p:spPr>
          <a:xfrm>
            <a:off x="2618509" y="3617117"/>
            <a:ext cx="5763491" cy="15724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Aparajita" pitchFamily="34" charset="0"/>
                <a:cs typeface="Aparajita" pitchFamily="34" charset="0"/>
              </a:rPr>
              <a:t>“Great social work is being done by Hope Begins Foundation.  I wish them all the best.”</a:t>
            </a:r>
          </a:p>
          <a:p>
            <a:pPr algn="ctr"/>
            <a:r>
              <a:rPr lang="en-IN" sz="2000" dirty="0" err="1" smtClean="0">
                <a:solidFill>
                  <a:schemeClr val="tx1"/>
                </a:solidFill>
                <a:latin typeface="Aparajita" pitchFamily="34" charset="0"/>
                <a:cs typeface="Aparajita" pitchFamily="34" charset="0"/>
              </a:rPr>
              <a:t>Pintu</a:t>
            </a:r>
            <a:r>
              <a:rPr lang="en-IN" sz="2000" dirty="0" smtClean="0">
                <a:solidFill>
                  <a:schemeClr val="tx1"/>
                </a:solidFill>
                <a:latin typeface="Aparajita" pitchFamily="34" charset="0"/>
                <a:cs typeface="Aparajita" pitchFamily="34" charset="0"/>
              </a:rPr>
              <a:t> </a:t>
            </a:r>
            <a:r>
              <a:rPr lang="en-IN" sz="2000" dirty="0" err="1" smtClean="0">
                <a:solidFill>
                  <a:schemeClr val="tx1"/>
                </a:solidFill>
                <a:latin typeface="Aparajita" pitchFamily="34" charset="0"/>
                <a:cs typeface="Aparajita" pitchFamily="34" charset="0"/>
              </a:rPr>
              <a:t>Behera</a:t>
            </a:r>
            <a:r>
              <a:rPr lang="en-IN" sz="2000" dirty="0" smtClean="0">
                <a:solidFill>
                  <a:schemeClr val="tx1"/>
                </a:solidFill>
                <a:latin typeface="Aparajita" pitchFamily="34" charset="0"/>
                <a:cs typeface="Aparajita" pitchFamily="34" charset="0"/>
              </a:rPr>
              <a:t>, Public figure &amp; a </a:t>
            </a:r>
            <a:r>
              <a:rPr lang="en-IN" sz="2000" dirty="0" err="1" smtClean="0">
                <a:solidFill>
                  <a:schemeClr val="tx1"/>
                </a:solidFill>
                <a:latin typeface="Aparajita" pitchFamily="34" charset="0"/>
                <a:cs typeface="Aparajita" pitchFamily="34" charset="0"/>
              </a:rPr>
              <a:t>superfan</a:t>
            </a:r>
            <a:r>
              <a:rPr lang="en-IN" sz="2000" dirty="0" smtClean="0">
                <a:solidFill>
                  <a:schemeClr val="tx1"/>
                </a:solidFill>
                <a:latin typeface="Aparajita" pitchFamily="34" charset="0"/>
                <a:cs typeface="Aparajita" pitchFamily="34" charset="0"/>
              </a:rPr>
              <a:t> of </a:t>
            </a:r>
            <a:r>
              <a:rPr lang="en-IN" sz="2000" dirty="0" err="1" smtClean="0">
                <a:solidFill>
                  <a:schemeClr val="tx1"/>
                </a:solidFill>
                <a:latin typeface="Aparajita" pitchFamily="34" charset="0"/>
                <a:cs typeface="Aparajita" pitchFamily="34" charset="0"/>
              </a:rPr>
              <a:t>Virat</a:t>
            </a:r>
            <a:r>
              <a:rPr lang="en-IN" sz="2000" dirty="0" smtClean="0">
                <a:solidFill>
                  <a:schemeClr val="tx1"/>
                </a:solidFill>
                <a:latin typeface="Aparajita" pitchFamily="34" charset="0"/>
                <a:cs typeface="Aparajita" pitchFamily="34" charset="0"/>
              </a:rPr>
              <a:t> </a:t>
            </a:r>
            <a:r>
              <a:rPr lang="en-IN" sz="2000" dirty="0" err="1" smtClean="0">
                <a:solidFill>
                  <a:schemeClr val="tx1"/>
                </a:solidFill>
                <a:latin typeface="Aparajita" pitchFamily="34" charset="0"/>
                <a:cs typeface="Aparajita" pitchFamily="34" charset="0"/>
              </a:rPr>
              <a:t>Kohli</a:t>
            </a:r>
            <a:endParaRPr lang="en-IN" sz="1600" dirty="0">
              <a:solidFill>
                <a:schemeClr val="tx1"/>
              </a:solidFill>
              <a:latin typeface="Aparajita" pitchFamily="34" charset="0"/>
              <a:cs typeface="Aparajit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53" y="1378527"/>
            <a:ext cx="1634836" cy="16348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81" y="3505200"/>
            <a:ext cx="1684408" cy="1684408"/>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49732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IN" b="1" dirty="0" smtClean="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1143000" y="1143000"/>
            <a:ext cx="7010400" cy="3733800"/>
          </a:xfrm>
        </p:spPr>
        <p:txBody>
          <a:bodyPr>
            <a:normAutofit/>
          </a:bodyPr>
          <a:lstStyle/>
          <a:p>
            <a:pPr algn="l"/>
            <a:endParaRPr lang="en-IN" dirty="0" smtClean="0"/>
          </a:p>
          <a:p>
            <a:pPr algn="l"/>
            <a:endParaRPr lang="en-IN" dirty="0"/>
          </a:p>
          <a:p>
            <a:pPr algn="l"/>
            <a:endParaRPr lang="en-IN" dirty="0" smtClean="0"/>
          </a:p>
          <a:p>
            <a:pPr algn="l"/>
            <a:endParaRPr lang="en-IN" dirty="0" smtClean="0"/>
          </a:p>
          <a:p>
            <a:pPr algn="l"/>
            <a:endParaRPr lang="en-IN" dirty="0"/>
          </a:p>
          <a:p>
            <a:pPr algn="l"/>
            <a:endParaRPr lang="en-IN" dirty="0"/>
          </a:p>
          <a:p>
            <a:endParaRPr lang="en-IN" dirty="0"/>
          </a:p>
          <a:p>
            <a:endParaRPr lang="en-IN" dirty="0"/>
          </a:p>
          <a:p>
            <a:endParaRPr lang="en-IN" dirty="0" smtClean="0"/>
          </a:p>
        </p:txBody>
      </p:sp>
      <p:sp>
        <p:nvSpPr>
          <p:cNvPr id="5" name="Rounded Rectangle 4"/>
          <p:cNvSpPr/>
          <p:nvPr/>
        </p:nvSpPr>
        <p:spPr>
          <a:xfrm>
            <a:off x="2556163" y="1378527"/>
            <a:ext cx="5749637" cy="15724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Aparajita" pitchFamily="34" charset="0"/>
                <a:cs typeface="Aparajita" pitchFamily="34" charset="0"/>
              </a:rPr>
              <a:t>“You are bringing back a ray of hope to those who completely lost hopes. All the best Hope Begins Foundation”</a:t>
            </a:r>
          </a:p>
          <a:p>
            <a:pPr algn="ctr"/>
            <a:r>
              <a:rPr lang="en-IN" sz="2000" dirty="0" err="1" smtClean="0">
                <a:solidFill>
                  <a:schemeClr val="tx1"/>
                </a:solidFill>
                <a:latin typeface="Aparajita" pitchFamily="34" charset="0"/>
                <a:cs typeface="Aparajita" pitchFamily="34" charset="0"/>
              </a:rPr>
              <a:t>Sumeet</a:t>
            </a:r>
            <a:r>
              <a:rPr lang="en-IN" sz="2000" dirty="0" smtClean="0">
                <a:solidFill>
                  <a:schemeClr val="tx1"/>
                </a:solidFill>
                <a:latin typeface="Aparajita" pitchFamily="34" charset="0"/>
                <a:cs typeface="Aparajita" pitchFamily="34" charset="0"/>
              </a:rPr>
              <a:t> </a:t>
            </a:r>
            <a:r>
              <a:rPr lang="en-IN" sz="2000" dirty="0" err="1" smtClean="0">
                <a:solidFill>
                  <a:schemeClr val="tx1"/>
                </a:solidFill>
                <a:latin typeface="Aparajita" pitchFamily="34" charset="0"/>
                <a:cs typeface="Aparajita" pitchFamily="34" charset="0"/>
              </a:rPr>
              <a:t>Gogia</a:t>
            </a:r>
            <a:r>
              <a:rPr lang="en-IN" sz="2000" dirty="0" smtClean="0">
                <a:solidFill>
                  <a:schemeClr val="tx1"/>
                </a:solidFill>
                <a:latin typeface="Aparajita" pitchFamily="34" charset="0"/>
                <a:cs typeface="Aparajita" pitchFamily="34" charset="0"/>
              </a:rPr>
              <a:t>, Author and Motivational Speaker</a:t>
            </a:r>
          </a:p>
        </p:txBody>
      </p:sp>
      <p:sp>
        <p:nvSpPr>
          <p:cNvPr id="10" name="Rounded Rectangle 9"/>
          <p:cNvSpPr/>
          <p:nvPr/>
        </p:nvSpPr>
        <p:spPr>
          <a:xfrm>
            <a:off x="2618509" y="3617117"/>
            <a:ext cx="5687291" cy="15724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Aparajita" pitchFamily="34" charset="0"/>
                <a:cs typeface="Aparajita" pitchFamily="34" charset="0"/>
              </a:rPr>
              <a:t>“I salute your efforts to feed those underprivileged people and labourers who were affected by the pandemic.”</a:t>
            </a:r>
          </a:p>
          <a:p>
            <a:pPr algn="ctr"/>
            <a:r>
              <a:rPr lang="en-IN" sz="2000" dirty="0" smtClean="0">
                <a:solidFill>
                  <a:schemeClr val="tx1"/>
                </a:solidFill>
                <a:latin typeface="Aparajita" pitchFamily="34" charset="0"/>
                <a:cs typeface="Aparajita" pitchFamily="34" charset="0"/>
              </a:rPr>
              <a:t>Swati Sharma, Author and Life skills trainer</a:t>
            </a:r>
            <a:endParaRPr lang="en-IN" sz="1600" dirty="0">
              <a:solidFill>
                <a:schemeClr val="tx1"/>
              </a:solidFill>
              <a:latin typeface="Aparajita" pitchFamily="34" charset="0"/>
              <a:cs typeface="Aparajita"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81" y="3505200"/>
            <a:ext cx="1684408" cy="1684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81" y="1343891"/>
            <a:ext cx="1756063" cy="17560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24" y="3487882"/>
            <a:ext cx="1719044" cy="1719044"/>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683008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927"/>
            <a:ext cx="8153400" cy="1470025"/>
          </a:xfrm>
        </p:spPr>
        <p:txBody>
          <a:bodyPr/>
          <a:lstStyle/>
          <a:p>
            <a:r>
              <a:rPr lang="en-IN" sz="4400" b="1" dirty="0" smtClean="0">
                <a:solidFill>
                  <a:srgbClr val="C00000"/>
                </a:solidFill>
              </a:rPr>
              <a:t>Legal Documents</a:t>
            </a:r>
            <a:endParaRPr lang="en-IN" sz="4400" b="1" dirty="0">
              <a:solidFill>
                <a:srgbClr val="C00000"/>
              </a:solidFill>
            </a:endParaRPr>
          </a:p>
        </p:txBody>
      </p:sp>
      <p:sp>
        <p:nvSpPr>
          <p:cNvPr id="3" name="Subtitle 2"/>
          <p:cNvSpPr>
            <a:spLocks noGrp="1"/>
          </p:cNvSpPr>
          <p:nvPr>
            <p:ph type="subTitle" idx="1"/>
          </p:nvPr>
        </p:nvSpPr>
        <p:spPr/>
        <p:txBody>
          <a:bodyPr/>
          <a:lstStyle/>
          <a:p>
            <a:r>
              <a:rPr lang="en-IN" dirty="0" smtClean="0"/>
              <a:t> </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1033" name="Picture 9" descr="C:\Users\RK Baruah\Documents\Downloads\New folder (2)\Incorpor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799"/>
            <a:ext cx="3402720" cy="44656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RK Baruah\Documents\Downloads\New folder (2)\Pa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799"/>
            <a:ext cx="3538709" cy="465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r>
              <a:rPr lang="en-IN" dirty="0" smtClean="0"/>
              <a:t> </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12" y="943392"/>
            <a:ext cx="3534014" cy="461920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825971"/>
            <a:ext cx="3657600" cy="4751185"/>
          </a:xfrm>
          <a:prstGeom prst="rect">
            <a:avLst/>
          </a:prstGeom>
        </p:spPr>
      </p:pic>
    </p:spTree>
    <p:extLst>
      <p:ext uri="{BB962C8B-B14F-4D97-AF65-F5344CB8AC3E}">
        <p14:creationId xmlns:p14="http://schemas.microsoft.com/office/powerpoint/2010/main" val="1131872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4468" y="990600"/>
            <a:ext cx="4114800" cy="4862946"/>
          </a:xfrm>
        </p:spPr>
      </p:pic>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38201"/>
            <a:ext cx="3417268" cy="4876800"/>
          </a:xfrm>
          <a:prstGeom prst="rect">
            <a:avLst/>
          </a:prstGeom>
        </p:spPr>
      </p:pic>
    </p:spTree>
    <p:extLst>
      <p:ext uri="{BB962C8B-B14F-4D97-AF65-F5344CB8AC3E}">
        <p14:creationId xmlns:p14="http://schemas.microsoft.com/office/powerpoint/2010/main" val="325849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7543800" cy="457200"/>
          </a:xfrm>
        </p:spPr>
        <p:txBody>
          <a:bodyPr>
            <a:normAutofit fontScale="90000"/>
          </a:bodyPr>
          <a:lstStyle/>
          <a:p>
            <a:r>
              <a:rPr lang="en-IN" dirty="0" smtClean="0"/>
              <a:t>     </a:t>
            </a:r>
            <a:r>
              <a:rPr lang="en-IN" sz="6000" b="1" dirty="0" smtClean="0">
                <a:solidFill>
                  <a:srgbClr val="C00000"/>
                </a:solidFill>
              </a:rPr>
              <a:t>Founders</a:t>
            </a:r>
            <a:endParaRPr lang="en-IN" b="1" dirty="0">
              <a:solidFill>
                <a:srgbClr val="C00000"/>
              </a:solidFill>
            </a:endParaRPr>
          </a:p>
        </p:txBody>
      </p:sp>
      <p:sp>
        <p:nvSpPr>
          <p:cNvPr id="3" name="Subtitle 2"/>
          <p:cNvSpPr>
            <a:spLocks noGrp="1"/>
          </p:cNvSpPr>
          <p:nvPr>
            <p:ph type="subTitle" idx="1"/>
          </p:nvPr>
        </p:nvSpPr>
        <p:spPr>
          <a:xfrm>
            <a:off x="1676400" y="7315200"/>
            <a:ext cx="8077200" cy="4114800"/>
          </a:xfrm>
        </p:spPr>
        <p:txBody>
          <a:bodyPr/>
          <a:lstStyle/>
          <a:p>
            <a:r>
              <a:rPr lang="en-IN" dirty="0" smtClean="0"/>
              <a:t> </a:t>
            </a:r>
            <a:endParaRPr lang="en-IN" dirty="0"/>
          </a:p>
        </p:txBody>
      </p:sp>
      <p:sp>
        <p:nvSpPr>
          <p:cNvPr id="7" name="TextBox 6"/>
          <p:cNvSpPr txBox="1"/>
          <p:nvPr/>
        </p:nvSpPr>
        <p:spPr>
          <a:xfrm>
            <a:off x="2667000" y="2819400"/>
            <a:ext cx="2362200" cy="369332"/>
          </a:xfrm>
          <a:prstGeom prst="rect">
            <a:avLst/>
          </a:prstGeom>
          <a:noFill/>
        </p:spPr>
        <p:txBody>
          <a:bodyPr wrap="square" rtlCol="0">
            <a:spAutoFit/>
          </a:bodyPr>
          <a:lstStyle/>
          <a:p>
            <a:r>
              <a:rPr lang="en-IN" dirty="0" smtClean="0"/>
              <a:t> </a:t>
            </a:r>
            <a:endParaRPr lang="en-IN" dirty="0"/>
          </a:p>
        </p:txBody>
      </p:sp>
      <p:sp>
        <p:nvSpPr>
          <p:cNvPr id="8" name="TextBox 7"/>
          <p:cNvSpPr txBox="1"/>
          <p:nvPr/>
        </p:nvSpPr>
        <p:spPr>
          <a:xfrm>
            <a:off x="3429000" y="3886200"/>
            <a:ext cx="2971800" cy="369332"/>
          </a:xfrm>
          <a:prstGeom prst="rect">
            <a:avLst/>
          </a:prstGeom>
          <a:noFill/>
        </p:spPr>
        <p:txBody>
          <a:bodyPr wrap="square" rtlCol="0">
            <a:spAutoFit/>
          </a:bodyPr>
          <a:lstStyle/>
          <a:p>
            <a:r>
              <a:rPr lang="en-IN" dirty="0" smtClean="0"/>
              <a:t> </a:t>
            </a:r>
            <a:endParaRPr lang="en-IN"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07" y="4868225"/>
            <a:ext cx="1511243" cy="151124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645" y="3107941"/>
            <a:ext cx="1439356" cy="143987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79" y="1103268"/>
            <a:ext cx="1674700" cy="1335132"/>
          </a:xfrm>
          <a:prstGeom prst="rect">
            <a:avLst/>
          </a:prstGeom>
        </p:spPr>
      </p:pic>
      <p:sp>
        <p:nvSpPr>
          <p:cNvPr id="12" name="Rounded Rectangle 11"/>
          <p:cNvSpPr/>
          <p:nvPr/>
        </p:nvSpPr>
        <p:spPr>
          <a:xfrm>
            <a:off x="2514601" y="990600"/>
            <a:ext cx="5867400" cy="1828800"/>
          </a:xfrm>
          <a:prstGeom prst="roundRect">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smtClean="0">
              <a:solidFill>
                <a:schemeClr val="tx1"/>
              </a:solidFill>
              <a:latin typeface="Aparajita" pitchFamily="34" charset="0"/>
              <a:cs typeface="Aparajita" pitchFamily="34" charset="0"/>
            </a:endParaRPr>
          </a:p>
          <a:p>
            <a:r>
              <a:rPr lang="en-IN" b="1" dirty="0" smtClean="0">
                <a:solidFill>
                  <a:schemeClr val="tx1"/>
                </a:solidFill>
                <a:latin typeface="Aparajita" pitchFamily="34" charset="0"/>
                <a:cs typeface="Aparajita" pitchFamily="34" charset="0"/>
              </a:rPr>
              <a:t>PRANAV MISHRA - Founder and Director</a:t>
            </a:r>
          </a:p>
          <a:p>
            <a:pPr algn="just"/>
            <a:r>
              <a:rPr lang="en-IN" sz="1600" dirty="0" smtClean="0">
                <a:solidFill>
                  <a:schemeClr val="tx1"/>
                </a:solidFill>
                <a:latin typeface="Aparajita" pitchFamily="34" charset="0"/>
                <a:cs typeface="Aparajita" pitchFamily="34" charset="0"/>
              </a:rPr>
              <a:t>A </a:t>
            </a:r>
            <a:r>
              <a:rPr lang="en-IN" sz="1600" dirty="0">
                <a:solidFill>
                  <a:schemeClr val="tx1"/>
                </a:solidFill>
                <a:latin typeface="Aparajita" pitchFamily="34" charset="0"/>
                <a:cs typeface="Aparajita" pitchFamily="34" charset="0"/>
              </a:rPr>
              <a:t>dynamic professional from the last 11 years. He is an Entrepreneur with proficiency in managing the necessary business relationship and organizational structure, effective communicator, and </a:t>
            </a:r>
            <a:r>
              <a:rPr lang="en-IN" sz="1600" dirty="0" smtClean="0">
                <a:solidFill>
                  <a:schemeClr val="tx1"/>
                </a:solidFill>
                <a:latin typeface="Aparajita" pitchFamily="34" charset="0"/>
                <a:cs typeface="Aparajita" pitchFamily="34" charset="0"/>
              </a:rPr>
              <a:t>negotiator with </a:t>
            </a:r>
            <a:r>
              <a:rPr lang="en-IN" sz="1600" dirty="0">
                <a:solidFill>
                  <a:schemeClr val="tx1"/>
                </a:solidFill>
                <a:latin typeface="Aparajita" pitchFamily="34" charset="0"/>
                <a:cs typeface="Aparajita" pitchFamily="34" charset="0"/>
              </a:rPr>
              <a:t>strong analytical, problem-solving, and organizational abilities. He holds a Degree </a:t>
            </a:r>
            <a:r>
              <a:rPr lang="en-IN" sz="1600" dirty="0" smtClean="0">
                <a:solidFill>
                  <a:schemeClr val="tx1"/>
                </a:solidFill>
                <a:latin typeface="Aparajita" pitchFamily="34" charset="0"/>
                <a:cs typeface="Aparajita" pitchFamily="34" charset="0"/>
              </a:rPr>
              <a:t>from Swami </a:t>
            </a:r>
            <a:r>
              <a:rPr lang="en-IN" sz="1600" dirty="0" err="1">
                <a:solidFill>
                  <a:schemeClr val="tx1"/>
                </a:solidFill>
                <a:latin typeface="Aparajita" pitchFamily="34" charset="0"/>
                <a:cs typeface="Aparajita" pitchFamily="34" charset="0"/>
              </a:rPr>
              <a:t>Shraddhanand</a:t>
            </a:r>
            <a:r>
              <a:rPr lang="en-IN" sz="1600" dirty="0">
                <a:solidFill>
                  <a:schemeClr val="tx1"/>
                </a:solidFill>
                <a:latin typeface="Aparajita" pitchFamily="34" charset="0"/>
                <a:cs typeface="Aparajita" pitchFamily="34" charset="0"/>
              </a:rPr>
              <a:t> </a:t>
            </a:r>
            <a:r>
              <a:rPr lang="en-IN" sz="1600" dirty="0" smtClean="0">
                <a:solidFill>
                  <a:schemeClr val="tx1"/>
                </a:solidFill>
                <a:latin typeface="Aparajita" pitchFamily="34" charset="0"/>
                <a:cs typeface="Aparajita" pitchFamily="34" charset="0"/>
              </a:rPr>
              <a:t>College Delhi and </a:t>
            </a:r>
            <a:r>
              <a:rPr lang="en-IN" sz="1600" dirty="0">
                <a:solidFill>
                  <a:schemeClr val="tx1"/>
                </a:solidFill>
                <a:latin typeface="Aparajita" pitchFamily="34" charset="0"/>
                <a:cs typeface="Aparajita" pitchFamily="34" charset="0"/>
              </a:rPr>
              <a:t>Masters in Management </a:t>
            </a:r>
            <a:r>
              <a:rPr lang="en-IN" sz="1600" dirty="0" smtClean="0">
                <a:solidFill>
                  <a:schemeClr val="tx1"/>
                </a:solidFill>
                <a:latin typeface="Aparajita" pitchFamily="34" charset="0"/>
                <a:cs typeface="Aparajita" pitchFamily="34" charset="0"/>
              </a:rPr>
              <a:t>from IMT</a:t>
            </a:r>
            <a:r>
              <a:rPr lang="en-IN" sz="1600" dirty="0">
                <a:solidFill>
                  <a:schemeClr val="tx1"/>
                </a:solidFill>
                <a:latin typeface="Aparajita" pitchFamily="34" charset="0"/>
                <a:cs typeface="Aparajita" pitchFamily="34" charset="0"/>
              </a:rPr>
              <a:t>, Ghaziabad. </a:t>
            </a:r>
            <a:r>
              <a:rPr lang="en-IN" sz="1600" dirty="0" smtClean="0">
                <a:solidFill>
                  <a:schemeClr val="tx1"/>
                </a:solidFill>
                <a:latin typeface="Aparajita" pitchFamily="34" charset="0"/>
                <a:cs typeface="Aparajita" pitchFamily="34" charset="0"/>
              </a:rPr>
              <a:t>He </a:t>
            </a:r>
            <a:r>
              <a:rPr lang="en-IN" sz="1600" dirty="0">
                <a:solidFill>
                  <a:schemeClr val="tx1"/>
                </a:solidFill>
                <a:latin typeface="Aparajita" pitchFamily="34" charset="0"/>
                <a:cs typeface="Aparajita" pitchFamily="34" charset="0"/>
              </a:rPr>
              <a:t>holds several recognitions for social works.</a:t>
            </a:r>
          </a:p>
          <a:p>
            <a:pPr algn="ctr"/>
            <a:endParaRPr lang="en-IN" sz="1200" dirty="0"/>
          </a:p>
        </p:txBody>
      </p:sp>
      <p:sp>
        <p:nvSpPr>
          <p:cNvPr id="13" name="Rounded Rectangle 12"/>
          <p:cNvSpPr/>
          <p:nvPr/>
        </p:nvSpPr>
        <p:spPr>
          <a:xfrm>
            <a:off x="2514602" y="4813268"/>
            <a:ext cx="5867400" cy="166373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tx1"/>
                </a:solidFill>
                <a:latin typeface="Aparajita" pitchFamily="34" charset="0"/>
                <a:cs typeface="Aparajita" pitchFamily="34" charset="0"/>
              </a:rPr>
              <a:t>BITUPAN BARUAH – Co-Founder and CMO</a:t>
            </a:r>
          </a:p>
          <a:p>
            <a:pPr algn="just"/>
            <a:r>
              <a:rPr lang="en-IN" sz="1600" dirty="0" smtClean="0">
                <a:solidFill>
                  <a:schemeClr val="tx1"/>
                </a:solidFill>
                <a:latin typeface="Aparajita" pitchFamily="34" charset="0"/>
                <a:cs typeface="Aparajita" pitchFamily="34" charset="0"/>
              </a:rPr>
              <a:t>Bachelor of Engineering with </a:t>
            </a:r>
            <a:r>
              <a:rPr lang="en-IN" sz="1600" dirty="0">
                <a:solidFill>
                  <a:schemeClr val="tx1"/>
                </a:solidFill>
                <a:latin typeface="Aparajita" pitchFamily="34" charset="0"/>
                <a:cs typeface="Aparajita" pitchFamily="34" charset="0"/>
              </a:rPr>
              <a:t>10 years of corporate experience in Sales and </a:t>
            </a:r>
            <a:r>
              <a:rPr lang="en-IN" sz="1600" dirty="0" smtClean="0">
                <a:solidFill>
                  <a:schemeClr val="tx1"/>
                </a:solidFill>
                <a:latin typeface="Aparajita" pitchFamily="34" charset="0"/>
                <a:cs typeface="Aparajita" pitchFamily="34" charset="0"/>
              </a:rPr>
              <a:t>Marketing. He is </a:t>
            </a:r>
            <a:r>
              <a:rPr lang="en-IN" sz="1600" dirty="0">
                <a:solidFill>
                  <a:schemeClr val="tx1"/>
                </a:solidFill>
                <a:latin typeface="Aparajita" pitchFamily="34" charset="0"/>
                <a:cs typeface="Aparajita" pitchFamily="34" charset="0"/>
              </a:rPr>
              <a:t>a Life Coach and Wellness </a:t>
            </a:r>
            <a:r>
              <a:rPr lang="en-IN" sz="1600" dirty="0" smtClean="0">
                <a:solidFill>
                  <a:schemeClr val="tx1"/>
                </a:solidFill>
                <a:latin typeface="Aparajita" pitchFamily="34" charset="0"/>
                <a:cs typeface="Aparajita" pitchFamily="34" charset="0"/>
              </a:rPr>
              <a:t>coach. A </a:t>
            </a:r>
            <a:r>
              <a:rPr lang="en-IN" sz="1600" dirty="0">
                <a:solidFill>
                  <a:schemeClr val="tx1"/>
                </a:solidFill>
                <a:latin typeface="Aparajita" pitchFamily="34" charset="0"/>
                <a:cs typeface="Aparajita" pitchFamily="34" charset="0"/>
              </a:rPr>
              <a:t>fitness expert </a:t>
            </a:r>
            <a:r>
              <a:rPr lang="en-IN" sz="1600" dirty="0" smtClean="0">
                <a:solidFill>
                  <a:schemeClr val="tx1"/>
                </a:solidFill>
                <a:latin typeface="Aparajita" pitchFamily="34" charset="0"/>
                <a:cs typeface="Aparajita" pitchFamily="34" charset="0"/>
              </a:rPr>
              <a:t>who  </a:t>
            </a:r>
            <a:r>
              <a:rPr lang="en-IN" sz="1600" dirty="0">
                <a:solidFill>
                  <a:schemeClr val="tx1"/>
                </a:solidFill>
                <a:latin typeface="Aparajita" pitchFamily="34" charset="0"/>
                <a:cs typeface="Aparajita" pitchFamily="34" charset="0"/>
              </a:rPr>
              <a:t>made a record for fitness in India Book of records. He is a public speaker as well. Delivered speeches at various platforms </a:t>
            </a:r>
            <a:r>
              <a:rPr lang="en-IN" sz="1600" dirty="0" smtClean="0">
                <a:solidFill>
                  <a:schemeClr val="tx1"/>
                </a:solidFill>
                <a:latin typeface="Aparajita" pitchFamily="34" charset="0"/>
                <a:cs typeface="Aparajita" pitchFamily="34" charset="0"/>
              </a:rPr>
              <a:t>including </a:t>
            </a:r>
            <a:r>
              <a:rPr lang="en-IN" sz="1600" dirty="0" err="1" smtClean="0">
                <a:solidFill>
                  <a:schemeClr val="tx1"/>
                </a:solidFill>
                <a:latin typeface="Aparajita" pitchFamily="34" charset="0"/>
                <a:cs typeface="Aparajita" pitchFamily="34" charset="0"/>
              </a:rPr>
              <a:t>Joshtalks</a:t>
            </a:r>
            <a:r>
              <a:rPr lang="en-IN" sz="1600" dirty="0" smtClean="0">
                <a:solidFill>
                  <a:schemeClr val="tx1"/>
                </a:solidFill>
                <a:latin typeface="Aparajita" pitchFamily="34" charset="0"/>
                <a:cs typeface="Aparajita" pitchFamily="34" charset="0"/>
              </a:rPr>
              <a:t> and </a:t>
            </a:r>
            <a:r>
              <a:rPr lang="en-IN" sz="1600" dirty="0">
                <a:solidFill>
                  <a:schemeClr val="tx1"/>
                </a:solidFill>
                <a:latin typeface="Aparajita" pitchFamily="34" charset="0"/>
                <a:cs typeface="Aparajita" pitchFamily="34" charset="0"/>
              </a:rPr>
              <a:t>also hosts his own talk show</a:t>
            </a:r>
            <a:r>
              <a:rPr lang="en-IN" sz="1600" dirty="0" smtClean="0">
                <a:solidFill>
                  <a:schemeClr val="tx1"/>
                </a:solidFill>
                <a:latin typeface="Aparajita" pitchFamily="34" charset="0"/>
                <a:cs typeface="Aparajita" pitchFamily="34" charset="0"/>
              </a:rPr>
              <a:t>. Has been invited as a guest speaker at various events. </a:t>
            </a:r>
            <a:endParaRPr lang="en-IN" sz="1600" dirty="0">
              <a:solidFill>
                <a:schemeClr val="tx1"/>
              </a:solidFill>
              <a:latin typeface="Aparajita" pitchFamily="34" charset="0"/>
              <a:cs typeface="Aparajita" pitchFamily="34" charset="0"/>
            </a:endParaRPr>
          </a:p>
        </p:txBody>
      </p:sp>
      <p:sp>
        <p:nvSpPr>
          <p:cNvPr id="14" name="Rounded Rectangle 13"/>
          <p:cNvSpPr/>
          <p:nvPr/>
        </p:nvSpPr>
        <p:spPr>
          <a:xfrm>
            <a:off x="773878" y="3027150"/>
            <a:ext cx="5931722" cy="1601453"/>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tx1"/>
                </a:solidFill>
                <a:latin typeface="Aparajita" pitchFamily="34" charset="0"/>
                <a:cs typeface="Aparajita" pitchFamily="34" charset="0"/>
              </a:rPr>
              <a:t/>
            </a:r>
            <a:br>
              <a:rPr lang="en-IN" b="1" dirty="0" smtClean="0">
                <a:solidFill>
                  <a:schemeClr val="tx1"/>
                </a:solidFill>
                <a:latin typeface="Aparajita" pitchFamily="34" charset="0"/>
                <a:cs typeface="Aparajita" pitchFamily="34" charset="0"/>
              </a:rPr>
            </a:br>
            <a:r>
              <a:rPr lang="en-IN" b="1" dirty="0" smtClean="0">
                <a:solidFill>
                  <a:schemeClr val="tx1"/>
                </a:solidFill>
                <a:latin typeface="Aparajita" pitchFamily="34" charset="0"/>
                <a:cs typeface="Aparajita" pitchFamily="34" charset="0"/>
              </a:rPr>
              <a:t>SHOAIB ALI  - Founder and Director</a:t>
            </a:r>
          </a:p>
          <a:p>
            <a:pPr algn="just"/>
            <a:r>
              <a:rPr lang="en-IN" sz="1600" dirty="0" smtClean="0">
                <a:solidFill>
                  <a:schemeClr val="tx1"/>
                </a:solidFill>
                <a:latin typeface="Aparajita" pitchFamily="34" charset="0"/>
                <a:cs typeface="Aparajita" pitchFamily="34" charset="0"/>
              </a:rPr>
              <a:t>Entrepreneur </a:t>
            </a:r>
            <a:r>
              <a:rPr lang="en-IN" sz="1600" dirty="0">
                <a:solidFill>
                  <a:schemeClr val="tx1"/>
                </a:solidFill>
                <a:latin typeface="Aparajita" pitchFamily="34" charset="0"/>
                <a:cs typeface="Aparajita" pitchFamily="34" charset="0"/>
              </a:rPr>
              <a:t>with demonstrated acumen in overcoming complex business challenges and making high-stakes decisions using experience-backed </a:t>
            </a:r>
            <a:r>
              <a:rPr lang="en-IN" sz="1600" dirty="0" smtClean="0">
                <a:solidFill>
                  <a:schemeClr val="tx1"/>
                </a:solidFill>
                <a:latin typeface="Aparajita" pitchFamily="34" charset="0"/>
                <a:cs typeface="Aparajita" pitchFamily="34" charset="0"/>
              </a:rPr>
              <a:t>judgment and </a:t>
            </a:r>
            <a:r>
              <a:rPr lang="en-IN" sz="1600" dirty="0">
                <a:solidFill>
                  <a:schemeClr val="tx1"/>
                </a:solidFill>
                <a:latin typeface="Aparajita" pitchFamily="34" charset="0"/>
                <a:cs typeface="Aparajita" pitchFamily="34" charset="0"/>
              </a:rPr>
              <a:t>strong work </a:t>
            </a:r>
            <a:r>
              <a:rPr lang="en-IN" sz="1600" dirty="0" smtClean="0">
                <a:solidFill>
                  <a:schemeClr val="tx1"/>
                </a:solidFill>
                <a:latin typeface="Aparajita" pitchFamily="34" charset="0"/>
                <a:cs typeface="Aparajita" pitchFamily="34" charset="0"/>
              </a:rPr>
              <a:t>ethic. </a:t>
            </a:r>
            <a:r>
              <a:rPr lang="en-IN" sz="1600" dirty="0">
                <a:solidFill>
                  <a:schemeClr val="tx1"/>
                </a:solidFill>
                <a:latin typeface="Aparajita" pitchFamily="34" charset="0"/>
                <a:cs typeface="Aparajita" pitchFamily="34" charset="0"/>
              </a:rPr>
              <a:t>He holds a Degree in Commerce (</a:t>
            </a:r>
            <a:r>
              <a:rPr lang="en-IN" sz="1600" dirty="0" err="1">
                <a:solidFill>
                  <a:schemeClr val="tx1"/>
                </a:solidFill>
                <a:latin typeface="Aparajita" pitchFamily="34" charset="0"/>
                <a:cs typeface="Aparajita" pitchFamily="34" charset="0"/>
              </a:rPr>
              <a:t>Hons</a:t>
            </a:r>
            <a:r>
              <a:rPr lang="en-IN" sz="1600" dirty="0">
                <a:solidFill>
                  <a:schemeClr val="tx1"/>
                </a:solidFill>
                <a:latin typeface="Aparajita" pitchFamily="34" charset="0"/>
                <a:cs typeface="Aparajita" pitchFamily="34" charset="0"/>
              </a:rPr>
              <a:t>.) from </a:t>
            </a:r>
            <a:r>
              <a:rPr lang="en-IN" sz="1600" dirty="0" err="1">
                <a:solidFill>
                  <a:schemeClr val="tx1"/>
                </a:solidFill>
                <a:latin typeface="Aparajita" pitchFamily="34" charset="0"/>
                <a:cs typeface="Aparajita" pitchFamily="34" charset="0"/>
              </a:rPr>
              <a:t>Jamia</a:t>
            </a:r>
            <a:r>
              <a:rPr lang="en-IN" sz="1600" dirty="0">
                <a:solidFill>
                  <a:schemeClr val="tx1"/>
                </a:solidFill>
                <a:latin typeface="Aparajita" pitchFamily="34" charset="0"/>
                <a:cs typeface="Aparajita" pitchFamily="34" charset="0"/>
              </a:rPr>
              <a:t> </a:t>
            </a:r>
            <a:r>
              <a:rPr lang="en-IN" sz="1600" dirty="0" smtClean="0">
                <a:solidFill>
                  <a:schemeClr val="tx1"/>
                </a:solidFill>
                <a:latin typeface="Aparajita" pitchFamily="34" charset="0"/>
                <a:cs typeface="Aparajita" pitchFamily="34" charset="0"/>
              </a:rPr>
              <a:t> </a:t>
            </a:r>
            <a:r>
              <a:rPr lang="en-IN" sz="1600" dirty="0" err="1" smtClean="0">
                <a:solidFill>
                  <a:schemeClr val="tx1"/>
                </a:solidFill>
                <a:latin typeface="Aparajita" pitchFamily="34" charset="0"/>
                <a:cs typeface="Aparajita" pitchFamily="34" charset="0"/>
              </a:rPr>
              <a:t>Millia</a:t>
            </a:r>
            <a:r>
              <a:rPr lang="en-IN" sz="1600" dirty="0" smtClean="0">
                <a:solidFill>
                  <a:schemeClr val="tx1"/>
                </a:solidFill>
                <a:latin typeface="Aparajita" pitchFamily="34" charset="0"/>
                <a:cs typeface="Aparajita" pitchFamily="34" charset="0"/>
              </a:rPr>
              <a:t> </a:t>
            </a:r>
            <a:r>
              <a:rPr lang="en-IN" sz="1600" dirty="0" err="1" smtClean="0">
                <a:solidFill>
                  <a:schemeClr val="tx1"/>
                </a:solidFill>
                <a:latin typeface="Aparajita" pitchFamily="34" charset="0"/>
                <a:cs typeface="Aparajita" pitchFamily="34" charset="0"/>
              </a:rPr>
              <a:t>Islamia</a:t>
            </a:r>
            <a:r>
              <a:rPr lang="en-IN" sz="1600" dirty="0" smtClean="0">
                <a:solidFill>
                  <a:schemeClr val="tx1"/>
                </a:solidFill>
                <a:latin typeface="Aparajita" pitchFamily="34" charset="0"/>
                <a:cs typeface="Aparajita" pitchFamily="34" charset="0"/>
              </a:rPr>
              <a:t> </a:t>
            </a:r>
            <a:r>
              <a:rPr lang="en-IN" sz="1600" dirty="0">
                <a:solidFill>
                  <a:schemeClr val="tx1"/>
                </a:solidFill>
                <a:latin typeface="Aparajita" pitchFamily="34" charset="0"/>
                <a:cs typeface="Aparajita" pitchFamily="34" charset="0"/>
              </a:rPr>
              <a:t>and M</a:t>
            </a:r>
            <a:r>
              <a:rPr lang="en-IN" sz="1600" dirty="0" smtClean="0">
                <a:solidFill>
                  <a:schemeClr val="tx1"/>
                </a:solidFill>
                <a:latin typeface="Aparajita" pitchFamily="34" charset="0"/>
                <a:cs typeface="Aparajita" pitchFamily="34" charset="0"/>
              </a:rPr>
              <a:t>asters </a:t>
            </a:r>
            <a:r>
              <a:rPr lang="en-IN" sz="1600" dirty="0">
                <a:solidFill>
                  <a:schemeClr val="tx1"/>
                </a:solidFill>
                <a:latin typeface="Aparajita" pitchFamily="34" charset="0"/>
                <a:cs typeface="Aparajita" pitchFamily="34" charset="0"/>
              </a:rPr>
              <a:t>in Management from Wigan and Leigh College, </a:t>
            </a:r>
            <a:r>
              <a:rPr lang="en-IN" sz="1600" dirty="0" smtClean="0">
                <a:solidFill>
                  <a:schemeClr val="tx1"/>
                </a:solidFill>
                <a:latin typeface="Aparajita" pitchFamily="34" charset="0"/>
                <a:cs typeface="Aparajita" pitchFamily="34" charset="0"/>
              </a:rPr>
              <a:t>Delhi. He </a:t>
            </a:r>
            <a:r>
              <a:rPr lang="en-IN" sz="1600" dirty="0">
                <a:solidFill>
                  <a:schemeClr val="tx1"/>
                </a:solidFill>
                <a:latin typeface="Aparajita" pitchFamily="34" charset="0"/>
                <a:cs typeface="Aparajita" pitchFamily="34" charset="0"/>
              </a:rPr>
              <a:t>is a social worker by heart and has been doing social activities for the last </a:t>
            </a:r>
            <a:r>
              <a:rPr lang="en-IN" sz="1600" dirty="0" smtClean="0">
                <a:solidFill>
                  <a:schemeClr val="tx1"/>
                </a:solidFill>
                <a:latin typeface="Aparajita" pitchFamily="34" charset="0"/>
                <a:cs typeface="Aparajita" pitchFamily="34" charset="0"/>
              </a:rPr>
              <a:t>5 years</a:t>
            </a:r>
            <a:r>
              <a:rPr lang="en-IN" sz="1600" dirty="0">
                <a:solidFill>
                  <a:schemeClr val="tx1"/>
                </a:solidFill>
                <a:latin typeface="Aparajita" pitchFamily="34" charset="0"/>
                <a:cs typeface="Aparajita" pitchFamily="34" charset="0"/>
              </a:rPr>
              <a:t>.</a:t>
            </a:r>
          </a:p>
          <a:p>
            <a:pPr algn="ctr"/>
            <a:endParaRPr lang="en-IN" sz="1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2050" name="Picture 2" descr="C:\Users\RK Baruah\Documents\Downloads\New folder (2)\12 AB (ii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10" y="914400"/>
            <a:ext cx="2833378" cy="38190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K Baruah\Documents\Downloads\New folder (2)\12 AB (i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14400"/>
            <a:ext cx="2749581" cy="3819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K Baruah\Documents\Downloads\New folder (2)\12 AB (i).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258346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57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7772400" cy="1470025"/>
          </a:xfrm>
        </p:spPr>
        <p:txBody>
          <a:bodyPr>
            <a:normAutofit/>
          </a:bodyPr>
          <a:lstStyle/>
          <a:p>
            <a:r>
              <a:rPr lang="en-IN" sz="6000" b="1" dirty="0" smtClean="0">
                <a:solidFill>
                  <a:schemeClr val="tx1">
                    <a:lumMod val="95000"/>
                    <a:lumOff val="5000"/>
                  </a:schemeClr>
                </a:solidFill>
              </a:rPr>
              <a:t>Thank you</a:t>
            </a:r>
            <a:endParaRPr lang="en-IN" sz="6000" b="1" dirty="0">
              <a:solidFill>
                <a:schemeClr val="tx1">
                  <a:lumMod val="95000"/>
                  <a:lumOff val="5000"/>
                </a:schemeClr>
              </a:solidFill>
            </a:endParaRPr>
          </a:p>
        </p:txBody>
      </p:sp>
      <p:sp>
        <p:nvSpPr>
          <p:cNvPr id="3" name="Subtitle 2"/>
          <p:cNvSpPr>
            <a:spLocks noGrp="1"/>
          </p:cNvSpPr>
          <p:nvPr>
            <p:ph type="subTitle" idx="1"/>
          </p:nvPr>
        </p:nvSpPr>
        <p:spPr/>
        <p:txBody>
          <a:bodyPr/>
          <a:lstStyle/>
          <a:p>
            <a:r>
              <a:rPr lang="en-IN" dirty="0" smtClean="0"/>
              <a:t> </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IN" sz="4800" b="1" dirty="0" smtClean="0">
                <a:solidFill>
                  <a:srgbClr val="C00000"/>
                </a:solidFill>
              </a:rPr>
              <a:t>Disability in India</a:t>
            </a:r>
            <a:endParaRPr lang="en-IN" sz="4800" b="1" dirty="0">
              <a:solidFill>
                <a:srgbClr val="C00000"/>
              </a:solidFill>
            </a:endParaRPr>
          </a:p>
        </p:txBody>
      </p:sp>
      <p:sp>
        <p:nvSpPr>
          <p:cNvPr id="3" name="Subtitle 2"/>
          <p:cNvSpPr>
            <a:spLocks noGrp="1"/>
          </p:cNvSpPr>
          <p:nvPr>
            <p:ph type="subTitle" idx="1"/>
          </p:nvPr>
        </p:nvSpPr>
        <p:spPr>
          <a:xfrm>
            <a:off x="685800" y="1524000"/>
            <a:ext cx="7467600" cy="4876800"/>
          </a:xfrm>
        </p:spPr>
        <p:txBody>
          <a:bodyPr>
            <a:normAutofit fontScale="25000" lnSpcReduction="20000"/>
          </a:bodyPr>
          <a:lstStyle/>
          <a:p>
            <a:pPr algn="just"/>
            <a:r>
              <a:rPr lang="en-IN" sz="8000" dirty="0">
                <a:solidFill>
                  <a:schemeClr val="tx1"/>
                </a:solidFill>
              </a:rPr>
              <a:t>Overall, </a:t>
            </a:r>
            <a:r>
              <a:rPr lang="en-IN" sz="8000" b="1" dirty="0">
                <a:solidFill>
                  <a:schemeClr val="tx1"/>
                </a:solidFill>
              </a:rPr>
              <a:t>2.21% </a:t>
            </a:r>
            <a:r>
              <a:rPr lang="en-IN" sz="8000" dirty="0">
                <a:solidFill>
                  <a:schemeClr val="tx1"/>
                </a:solidFill>
              </a:rPr>
              <a:t>of Indian population has one or the other kind of disability. This means </a:t>
            </a:r>
            <a:r>
              <a:rPr lang="en-IN" sz="8000" b="1" dirty="0">
                <a:solidFill>
                  <a:schemeClr val="tx1"/>
                </a:solidFill>
              </a:rPr>
              <a:t>2.68 </a:t>
            </a:r>
            <a:r>
              <a:rPr lang="en-IN" sz="8000" b="1" dirty="0" err="1">
                <a:solidFill>
                  <a:schemeClr val="tx1"/>
                </a:solidFill>
              </a:rPr>
              <a:t>crore</a:t>
            </a:r>
            <a:r>
              <a:rPr lang="en-IN" sz="8000" b="1" dirty="0">
                <a:solidFill>
                  <a:schemeClr val="tx1"/>
                </a:solidFill>
              </a:rPr>
              <a:t> (26.8 million) </a:t>
            </a:r>
            <a:r>
              <a:rPr lang="en-IN" sz="8000" dirty="0">
                <a:solidFill>
                  <a:schemeClr val="tx1"/>
                </a:solidFill>
              </a:rPr>
              <a:t>people in India are disabled</a:t>
            </a:r>
            <a:r>
              <a:rPr lang="en-IN" sz="8000" dirty="0" smtClean="0">
                <a:solidFill>
                  <a:schemeClr val="tx1"/>
                </a:solidFill>
              </a:rPr>
              <a:t>.</a:t>
            </a:r>
          </a:p>
          <a:p>
            <a:pPr algn="just"/>
            <a:endParaRPr lang="en-IN" sz="8000" dirty="0">
              <a:solidFill>
                <a:schemeClr val="tx1"/>
              </a:solidFill>
            </a:endParaRPr>
          </a:p>
          <a:p>
            <a:pPr algn="just" fontAlgn="base"/>
            <a:r>
              <a:rPr lang="en-IN" sz="9600" b="1" u="sng" dirty="0">
                <a:solidFill>
                  <a:schemeClr val="tx1"/>
                </a:solidFill>
              </a:rPr>
              <a:t>Disabled Male Population</a:t>
            </a:r>
          </a:p>
          <a:p>
            <a:pPr algn="just" fontAlgn="base"/>
            <a:r>
              <a:rPr lang="en-IN" sz="8000" dirty="0">
                <a:solidFill>
                  <a:schemeClr val="tx1"/>
                </a:solidFill>
              </a:rPr>
              <a:t>Out of total </a:t>
            </a:r>
            <a:r>
              <a:rPr lang="en-IN" sz="8000" b="1" dirty="0">
                <a:solidFill>
                  <a:schemeClr val="tx1"/>
                </a:solidFill>
              </a:rPr>
              <a:t>62.32 </a:t>
            </a:r>
            <a:r>
              <a:rPr lang="en-IN" sz="8000" dirty="0" err="1">
                <a:solidFill>
                  <a:schemeClr val="tx1"/>
                </a:solidFill>
              </a:rPr>
              <a:t>crore</a:t>
            </a:r>
            <a:r>
              <a:rPr lang="en-IN" sz="8000" dirty="0">
                <a:solidFill>
                  <a:schemeClr val="tx1"/>
                </a:solidFill>
              </a:rPr>
              <a:t> male Indian citizens, there are </a:t>
            </a:r>
            <a:r>
              <a:rPr lang="en-IN" sz="8000" b="1" dirty="0">
                <a:solidFill>
                  <a:schemeClr val="tx1"/>
                </a:solidFill>
              </a:rPr>
              <a:t>1.5 </a:t>
            </a:r>
            <a:r>
              <a:rPr lang="en-IN" sz="8000" b="1" dirty="0" err="1" smtClean="0">
                <a:solidFill>
                  <a:schemeClr val="tx1"/>
                </a:solidFill>
              </a:rPr>
              <a:t>crore</a:t>
            </a:r>
            <a:r>
              <a:rPr lang="en-IN" sz="8000" dirty="0" smtClean="0">
                <a:solidFill>
                  <a:schemeClr val="tx1"/>
                </a:solidFill>
              </a:rPr>
              <a:t> </a:t>
            </a:r>
            <a:r>
              <a:rPr lang="en-IN" sz="8000" dirty="0">
                <a:solidFill>
                  <a:schemeClr val="tx1"/>
                </a:solidFill>
              </a:rPr>
              <a:t>disabled males in India</a:t>
            </a:r>
            <a:r>
              <a:rPr lang="en-IN" sz="8000" dirty="0" smtClean="0">
                <a:solidFill>
                  <a:schemeClr val="tx1"/>
                </a:solidFill>
              </a:rPr>
              <a:t>.</a:t>
            </a:r>
          </a:p>
          <a:p>
            <a:pPr algn="just" fontAlgn="base"/>
            <a:endParaRPr lang="en-IN" sz="8000" dirty="0">
              <a:solidFill>
                <a:schemeClr val="tx1"/>
              </a:solidFill>
            </a:endParaRPr>
          </a:p>
          <a:p>
            <a:pPr algn="just" fontAlgn="base"/>
            <a:r>
              <a:rPr lang="en-IN" sz="9600" b="1" u="sng" dirty="0">
                <a:solidFill>
                  <a:schemeClr val="tx1"/>
                </a:solidFill>
              </a:rPr>
              <a:t>Disabled Female Population</a:t>
            </a:r>
          </a:p>
          <a:p>
            <a:pPr algn="just" fontAlgn="base"/>
            <a:r>
              <a:rPr lang="en-IN" sz="8000" dirty="0">
                <a:solidFill>
                  <a:schemeClr val="tx1"/>
                </a:solidFill>
              </a:rPr>
              <a:t>Out of total </a:t>
            </a:r>
            <a:r>
              <a:rPr lang="en-IN" sz="8000" b="1" dirty="0">
                <a:solidFill>
                  <a:schemeClr val="tx1"/>
                </a:solidFill>
              </a:rPr>
              <a:t>58.76 </a:t>
            </a:r>
            <a:r>
              <a:rPr lang="en-IN" sz="8000" dirty="0" err="1">
                <a:solidFill>
                  <a:schemeClr val="tx1"/>
                </a:solidFill>
              </a:rPr>
              <a:t>crore</a:t>
            </a:r>
            <a:r>
              <a:rPr lang="en-IN" sz="8000" dirty="0">
                <a:solidFill>
                  <a:schemeClr val="tx1"/>
                </a:solidFill>
              </a:rPr>
              <a:t> female Indian citizens, there are </a:t>
            </a:r>
            <a:r>
              <a:rPr lang="en-IN" sz="8000" b="1" dirty="0">
                <a:solidFill>
                  <a:schemeClr val="tx1"/>
                </a:solidFill>
              </a:rPr>
              <a:t>1.18 </a:t>
            </a:r>
            <a:r>
              <a:rPr lang="en-IN" sz="8000" b="1" dirty="0" err="1">
                <a:solidFill>
                  <a:schemeClr val="tx1"/>
                </a:solidFill>
              </a:rPr>
              <a:t>crore</a:t>
            </a:r>
            <a:r>
              <a:rPr lang="en-IN" sz="8000" b="1" dirty="0">
                <a:solidFill>
                  <a:schemeClr val="tx1"/>
                </a:solidFill>
              </a:rPr>
              <a:t> </a:t>
            </a:r>
            <a:r>
              <a:rPr lang="en-IN" sz="8000" dirty="0" smtClean="0">
                <a:solidFill>
                  <a:schemeClr val="tx1"/>
                </a:solidFill>
              </a:rPr>
              <a:t>disabled </a:t>
            </a:r>
            <a:r>
              <a:rPr lang="en-IN" sz="8000" dirty="0">
                <a:solidFill>
                  <a:schemeClr val="tx1"/>
                </a:solidFill>
              </a:rPr>
              <a:t>females in India</a:t>
            </a:r>
            <a:r>
              <a:rPr lang="en-IN" sz="8000" dirty="0" smtClean="0">
                <a:solidFill>
                  <a:schemeClr val="tx1"/>
                </a:solidFill>
              </a:rPr>
              <a:t>.</a:t>
            </a:r>
          </a:p>
          <a:p>
            <a:pPr algn="just" fontAlgn="base"/>
            <a:endParaRPr lang="en-IN" sz="8000" dirty="0">
              <a:solidFill>
                <a:schemeClr val="tx1"/>
              </a:solidFill>
            </a:endParaRPr>
          </a:p>
          <a:p>
            <a:pPr algn="just" fontAlgn="base"/>
            <a:r>
              <a:rPr lang="en-IN" sz="9600" b="1" u="sng" dirty="0">
                <a:solidFill>
                  <a:schemeClr val="tx1"/>
                </a:solidFill>
              </a:rPr>
              <a:t>Disabled Population living in Rural / Urban Areas</a:t>
            </a:r>
          </a:p>
          <a:p>
            <a:pPr algn="just" fontAlgn="base"/>
            <a:r>
              <a:rPr lang="en-IN" sz="8000" dirty="0">
                <a:solidFill>
                  <a:schemeClr val="tx1"/>
                </a:solidFill>
              </a:rPr>
              <a:t>About </a:t>
            </a:r>
            <a:r>
              <a:rPr lang="en-IN" sz="8000" b="1" dirty="0">
                <a:solidFill>
                  <a:schemeClr val="tx1"/>
                </a:solidFill>
              </a:rPr>
              <a:t>69% </a:t>
            </a:r>
            <a:r>
              <a:rPr lang="en-IN" sz="8000" dirty="0">
                <a:solidFill>
                  <a:schemeClr val="tx1"/>
                </a:solidFill>
              </a:rPr>
              <a:t>of the overall disabled Indian population lives rural areas. This tells us that </a:t>
            </a:r>
            <a:r>
              <a:rPr lang="en-IN" sz="8000" b="1" dirty="0">
                <a:solidFill>
                  <a:schemeClr val="tx1"/>
                </a:solidFill>
              </a:rPr>
              <a:t>1.86 </a:t>
            </a:r>
            <a:r>
              <a:rPr lang="en-IN" sz="8000" b="1" dirty="0" err="1">
                <a:solidFill>
                  <a:schemeClr val="tx1"/>
                </a:solidFill>
              </a:rPr>
              <a:t>crore</a:t>
            </a:r>
            <a:r>
              <a:rPr lang="en-IN" sz="8000" b="1" dirty="0">
                <a:solidFill>
                  <a:schemeClr val="tx1"/>
                </a:solidFill>
              </a:rPr>
              <a:t> </a:t>
            </a:r>
            <a:r>
              <a:rPr lang="en-IN" sz="8000" dirty="0" smtClean="0">
                <a:solidFill>
                  <a:schemeClr val="tx1"/>
                </a:solidFill>
              </a:rPr>
              <a:t>disabled </a:t>
            </a:r>
            <a:r>
              <a:rPr lang="en-IN" sz="8000" dirty="0">
                <a:solidFill>
                  <a:schemeClr val="tx1"/>
                </a:solidFill>
              </a:rPr>
              <a:t>people live in rural areas.</a:t>
            </a:r>
          </a:p>
          <a:p>
            <a:pPr algn="just" fontAlgn="base"/>
            <a:r>
              <a:rPr lang="en-IN" sz="8000" dirty="0">
                <a:solidFill>
                  <a:schemeClr val="tx1"/>
                </a:solidFill>
              </a:rPr>
              <a:t>Only about </a:t>
            </a:r>
            <a:r>
              <a:rPr lang="en-IN" sz="8000" b="1" dirty="0">
                <a:solidFill>
                  <a:schemeClr val="tx1"/>
                </a:solidFill>
              </a:rPr>
              <a:t>0.81 </a:t>
            </a:r>
            <a:r>
              <a:rPr lang="en-IN" sz="8000" b="1" dirty="0" err="1">
                <a:solidFill>
                  <a:schemeClr val="tx1"/>
                </a:solidFill>
              </a:rPr>
              <a:t>crore</a:t>
            </a:r>
            <a:r>
              <a:rPr lang="en-IN" sz="8000" b="1" dirty="0">
                <a:solidFill>
                  <a:schemeClr val="tx1"/>
                </a:solidFill>
              </a:rPr>
              <a:t> </a:t>
            </a:r>
            <a:r>
              <a:rPr lang="en-IN" sz="8000" dirty="0" smtClean="0">
                <a:solidFill>
                  <a:schemeClr val="tx1"/>
                </a:solidFill>
              </a:rPr>
              <a:t>disabled </a:t>
            </a:r>
            <a:r>
              <a:rPr lang="en-IN" sz="8000" dirty="0">
                <a:solidFill>
                  <a:schemeClr val="tx1"/>
                </a:solidFill>
              </a:rPr>
              <a:t>people live in urban areas.</a:t>
            </a:r>
          </a:p>
          <a:p>
            <a:pPr algn="just" fontAlgn="base"/>
            <a:endParaRPr lang="en-IN" dirty="0"/>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IN" dirty="0" smtClean="0"/>
              <a:t> </a:t>
            </a:r>
            <a:endParaRPr lang="en-IN" dirty="0"/>
          </a:p>
        </p:txBody>
      </p:sp>
      <p:sp>
        <p:nvSpPr>
          <p:cNvPr id="3" name="Subtitle 2"/>
          <p:cNvSpPr>
            <a:spLocks noGrp="1"/>
          </p:cNvSpPr>
          <p:nvPr>
            <p:ph type="subTitle" idx="1"/>
          </p:nvPr>
        </p:nvSpPr>
        <p:spPr>
          <a:xfrm>
            <a:off x="457200" y="533400"/>
            <a:ext cx="8077200" cy="5105400"/>
          </a:xfrm>
        </p:spPr>
        <p:txBody>
          <a:bodyPr/>
          <a:lstStyle/>
          <a:p>
            <a:r>
              <a:rPr lang="en-IN" dirty="0" smtClean="0"/>
              <a:t> </a:t>
            </a:r>
            <a:endParaRPr lang="en-IN" dirty="0"/>
          </a:p>
        </p:txBody>
      </p:sp>
      <p:pic>
        <p:nvPicPr>
          <p:cNvPr id="1033" name="Picture 9" descr="C:\Users\RK Baruah\Desktop\PPT pics\WhatsApp Image 2021-06-29 at 11.24.18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752" y="1004455"/>
            <a:ext cx="2559893" cy="448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RK Baruah\Desktop\PPT pics\WhatsApp Image 2021-06-29 at 11.24.19 PM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645" y="1004455"/>
            <a:ext cx="2687150" cy="44862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K Baruah\Desktop\PPT pics\WhatsApp Image 2021-06-29 at 11.24.20 P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48" y="990600"/>
            <a:ext cx="2613277" cy="4486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5572" y="5832852"/>
            <a:ext cx="7366252" cy="338554"/>
          </a:xfrm>
          <a:prstGeom prst="rect">
            <a:avLst/>
          </a:prstGeom>
          <a:noFill/>
        </p:spPr>
        <p:txBody>
          <a:bodyPr wrap="square" rtlCol="0">
            <a:spAutoFit/>
          </a:bodyPr>
          <a:lstStyle/>
          <a:p>
            <a:r>
              <a:rPr lang="en-IN" sz="1600" dirty="0" smtClean="0"/>
              <a:t>In pictures : Players of Differently-abled cricket team of Hope Begins Foundation</a:t>
            </a:r>
            <a:endParaRPr lang="en-IN"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924800" cy="1470025"/>
          </a:xfrm>
        </p:spPr>
        <p:txBody>
          <a:bodyPr/>
          <a:lstStyle/>
          <a:p>
            <a:r>
              <a:rPr lang="en-IN" sz="4800" b="1" dirty="0" smtClean="0">
                <a:solidFill>
                  <a:srgbClr val="C00000"/>
                </a:solidFill>
              </a:rPr>
              <a:t>Hunger issue in India</a:t>
            </a:r>
            <a:endParaRPr lang="en-IN" sz="4800" b="1" dirty="0">
              <a:solidFill>
                <a:srgbClr val="C00000"/>
              </a:solidFill>
            </a:endParaRPr>
          </a:p>
        </p:txBody>
      </p:sp>
      <p:sp>
        <p:nvSpPr>
          <p:cNvPr id="3" name="Subtitle 2"/>
          <p:cNvSpPr>
            <a:spLocks noGrp="1"/>
          </p:cNvSpPr>
          <p:nvPr>
            <p:ph type="subTitle" idx="1"/>
          </p:nvPr>
        </p:nvSpPr>
        <p:spPr/>
        <p:txBody>
          <a:bodyPr/>
          <a:lstStyle/>
          <a:p>
            <a:r>
              <a:rPr lang="en-IN" dirty="0" smtClean="0"/>
              <a:t>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960270964"/>
              </p:ext>
            </p:extLst>
          </p:nvPr>
        </p:nvGraphicFramePr>
        <p:xfrm>
          <a:off x="685800" y="1905000"/>
          <a:ext cx="7696200" cy="4206240"/>
        </p:xfrm>
        <a:graphic>
          <a:graphicData uri="http://schemas.openxmlformats.org/drawingml/2006/table">
            <a:tbl>
              <a:tblPr/>
              <a:tblGrid>
                <a:gridCol w="7696200"/>
              </a:tblGrid>
              <a:tr h="784860">
                <a:tc>
                  <a:txBody>
                    <a:bodyPr/>
                    <a:lstStyle/>
                    <a:p>
                      <a:r>
                        <a:rPr lang="en-IN" sz="2800" b="1" dirty="0" smtClean="0">
                          <a:effectLst/>
                        </a:rPr>
                        <a:t>189.2 </a:t>
                      </a:r>
                      <a:r>
                        <a:rPr lang="en-IN" sz="2800" b="0" dirty="0">
                          <a:effectLst/>
                        </a:rPr>
                        <a:t>million people i.e. 14% of our population is </a:t>
                      </a:r>
                      <a:r>
                        <a:rPr lang="en-IN" sz="2800" b="0" dirty="0" smtClean="0">
                          <a:effectLst/>
                        </a:rPr>
                        <a:t>undernourished</a:t>
                      </a:r>
                    </a:p>
                    <a:p>
                      <a:endParaRPr lang="en-IN" sz="2800" b="0" dirty="0">
                        <a:effectLst/>
                      </a:endParaRPr>
                    </a:p>
                  </a:txBody>
                  <a:tcPr anchor="ctr">
                    <a:lnL>
                      <a:noFill/>
                    </a:lnL>
                    <a:lnR>
                      <a:noFill/>
                    </a:lnR>
                    <a:lnT>
                      <a:noFill/>
                    </a:lnT>
                    <a:lnB>
                      <a:noFill/>
                    </a:lnB>
                    <a:solidFill>
                      <a:srgbClr val="FFFFFF"/>
                    </a:solidFill>
                  </a:tcPr>
                </a:tc>
              </a:tr>
              <a:tr h="784860">
                <a:tc>
                  <a:txBody>
                    <a:bodyPr/>
                    <a:lstStyle/>
                    <a:p>
                      <a:r>
                        <a:rPr lang="en-IN" sz="2800" b="1" dirty="0">
                          <a:effectLst/>
                        </a:rPr>
                        <a:t>20% </a:t>
                      </a:r>
                      <a:r>
                        <a:rPr lang="en-IN" sz="2800" b="0" i="0" dirty="0">
                          <a:effectLst/>
                        </a:rPr>
                        <a:t>of children under 5 are </a:t>
                      </a:r>
                      <a:r>
                        <a:rPr lang="en-IN" sz="2800" b="0" i="0" dirty="0" smtClean="0">
                          <a:effectLst/>
                        </a:rPr>
                        <a:t>underweight</a:t>
                      </a:r>
                    </a:p>
                    <a:p>
                      <a:endParaRPr lang="en-IN" sz="2800" b="0" i="0" dirty="0">
                        <a:effectLst/>
                      </a:endParaRPr>
                    </a:p>
                  </a:txBody>
                  <a:tcPr anchor="ctr">
                    <a:lnL>
                      <a:noFill/>
                    </a:lnL>
                    <a:lnR>
                      <a:noFill/>
                    </a:lnR>
                    <a:lnT>
                      <a:noFill/>
                    </a:lnT>
                    <a:lnB>
                      <a:noFill/>
                    </a:lnB>
                    <a:solidFill>
                      <a:srgbClr val="FFFFFF"/>
                    </a:solidFill>
                  </a:tcPr>
                </a:tc>
              </a:tr>
              <a:tr h="784860">
                <a:tc>
                  <a:txBody>
                    <a:bodyPr/>
                    <a:lstStyle/>
                    <a:p>
                      <a:r>
                        <a:rPr lang="en-IN" sz="2800" b="1" dirty="0">
                          <a:effectLst/>
                        </a:rPr>
                        <a:t>34.7% </a:t>
                      </a:r>
                      <a:r>
                        <a:rPr lang="en-IN" sz="2800" b="0" dirty="0">
                          <a:effectLst/>
                        </a:rPr>
                        <a:t>of children under 5 years of age are </a:t>
                      </a:r>
                      <a:r>
                        <a:rPr lang="en-IN" sz="2800" b="0" dirty="0" smtClean="0">
                          <a:effectLst/>
                        </a:rPr>
                        <a:t>stunted</a:t>
                      </a:r>
                    </a:p>
                    <a:p>
                      <a:endParaRPr lang="en-IN" sz="2800" b="0" dirty="0">
                        <a:effectLst/>
                      </a:endParaRPr>
                    </a:p>
                  </a:txBody>
                  <a:tcPr anchor="ctr">
                    <a:lnL>
                      <a:noFill/>
                    </a:lnL>
                    <a:lnR>
                      <a:noFill/>
                    </a:lnR>
                    <a:lnT>
                      <a:noFill/>
                    </a:lnT>
                    <a:lnB>
                      <a:noFill/>
                    </a:lnB>
                    <a:solidFill>
                      <a:srgbClr val="FFFFFF"/>
                    </a:solidFill>
                  </a:tcPr>
                </a:tc>
              </a:tr>
              <a:tr h="784860">
                <a:tc>
                  <a:txBody>
                    <a:bodyPr/>
                    <a:lstStyle/>
                    <a:p>
                      <a:r>
                        <a:rPr lang="en-IN" sz="2800" b="1" dirty="0">
                          <a:effectLst/>
                        </a:rPr>
                        <a:t>51.4% </a:t>
                      </a:r>
                      <a:r>
                        <a:rPr lang="en-IN" sz="2800" b="0" dirty="0">
                          <a:effectLst/>
                        </a:rPr>
                        <a:t>women in the reproductive age (15-49 years) are anaemic</a:t>
                      </a:r>
                    </a:p>
                  </a:txBody>
                  <a:tcPr anchor="ctr">
                    <a:lnL>
                      <a:noFill/>
                    </a:lnL>
                    <a:lnR>
                      <a:noFill/>
                    </a:lnR>
                    <a:lnT>
                      <a:noFill/>
                    </a:lnT>
                    <a:lnB>
                      <a:noFill/>
                    </a:lnB>
                    <a:solidFill>
                      <a:srgbClr val="FFFFFF"/>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IN" dirty="0" smtClean="0"/>
              <a:t> </a:t>
            </a:r>
            <a:endParaRPr lang="en-IN" dirty="0"/>
          </a:p>
        </p:txBody>
      </p:sp>
      <p:sp>
        <p:nvSpPr>
          <p:cNvPr id="3" name="Subtitle 2"/>
          <p:cNvSpPr>
            <a:spLocks noGrp="1"/>
          </p:cNvSpPr>
          <p:nvPr>
            <p:ph type="subTitle" idx="1"/>
          </p:nvPr>
        </p:nvSpPr>
        <p:spPr/>
        <p:txBody>
          <a:bodyPr/>
          <a:lstStyle/>
          <a:p>
            <a:r>
              <a:rPr lang="en-IN" dirty="0" smtClean="0"/>
              <a:t> </a:t>
            </a:r>
            <a:endParaRPr lang="en-IN" dirty="0"/>
          </a:p>
        </p:txBody>
      </p:sp>
      <p:pic>
        <p:nvPicPr>
          <p:cNvPr id="2050" name="Picture 2" descr="C:\Users\RK Baruah\Documents\Downloads\Pics for website\WhatsApp Image 2021-06-20 at 2.28.26 PM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6845585"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0592" y="5996226"/>
            <a:ext cx="6940408" cy="615553"/>
          </a:xfrm>
          <a:prstGeom prst="rect">
            <a:avLst/>
          </a:prstGeom>
          <a:noFill/>
        </p:spPr>
        <p:txBody>
          <a:bodyPr wrap="square" rtlCol="0">
            <a:spAutoFit/>
          </a:bodyPr>
          <a:lstStyle/>
          <a:p>
            <a:r>
              <a:rPr lang="en-IN" sz="1600" dirty="0"/>
              <a:t>In pictures : </a:t>
            </a:r>
            <a:r>
              <a:rPr lang="en-IN" sz="1600" dirty="0" smtClean="0"/>
              <a:t>Volunteers of Hope Begins Foundation distributing food packets.</a:t>
            </a:r>
            <a:endParaRPr lang="en-IN" sz="1600" dirty="0"/>
          </a:p>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IN" sz="4800" b="1" dirty="0" smtClean="0">
                <a:solidFill>
                  <a:srgbClr val="C00000"/>
                </a:solidFill>
              </a:rPr>
              <a:t>    Medical emergencies</a:t>
            </a:r>
            <a:endParaRPr lang="en-IN" sz="4800" b="1" dirty="0">
              <a:solidFill>
                <a:srgbClr val="C00000"/>
              </a:solidFill>
            </a:endParaRPr>
          </a:p>
        </p:txBody>
      </p:sp>
      <p:sp>
        <p:nvSpPr>
          <p:cNvPr id="3" name="Subtitle 2"/>
          <p:cNvSpPr>
            <a:spLocks noGrp="1"/>
          </p:cNvSpPr>
          <p:nvPr>
            <p:ph type="subTitle" idx="1"/>
          </p:nvPr>
        </p:nvSpPr>
        <p:spPr>
          <a:xfrm>
            <a:off x="1143000" y="1752600"/>
            <a:ext cx="6553200" cy="1752600"/>
          </a:xfrm>
        </p:spPr>
        <p:txBody>
          <a:bodyPr>
            <a:noAutofit/>
          </a:bodyPr>
          <a:lstStyle/>
          <a:p>
            <a:pPr algn="just"/>
            <a:r>
              <a:rPr lang="en-IN" sz="2400" dirty="0" smtClean="0">
                <a:solidFill>
                  <a:schemeClr val="tx1"/>
                </a:solidFill>
              </a:rPr>
              <a:t>Medical emergencies can happen to anybody. The hospital bills have sky rocketed now a days. A single emergency can make a family lose their entire life’s savings. Sometimes even that’s not enough and families are forced to sell their wealth/properties to arrange money. </a:t>
            </a:r>
          </a:p>
          <a:p>
            <a:pPr algn="just"/>
            <a:endParaRPr lang="en-IN" sz="2400" dirty="0" smtClean="0">
              <a:solidFill>
                <a:schemeClr val="tx1"/>
              </a:solidFill>
            </a:endParaRPr>
          </a:p>
          <a:p>
            <a:pPr algn="just"/>
            <a:r>
              <a:rPr lang="en-IN" sz="2400" dirty="0" smtClean="0">
                <a:solidFill>
                  <a:schemeClr val="tx1"/>
                </a:solidFill>
              </a:rPr>
              <a:t>Sometimes delay in funds arrangement may get on the way of an urgent medical treatment. Nothing is more valuable than a human life. Hence we help people who needs huge amount of money to save the life of their family members. </a:t>
            </a:r>
            <a:endParaRPr lang="en-IN" sz="2400"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953413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514</TotalTime>
  <Words>1978</Words>
  <Application>Microsoft Office PowerPoint</Application>
  <PresentationFormat>On-screen Show (4:3)</PresentationFormat>
  <Paragraphs>309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             </vt:lpstr>
      <vt:lpstr>Who we are</vt:lpstr>
      <vt:lpstr> What we do</vt:lpstr>
      <vt:lpstr>     Founders</vt:lpstr>
      <vt:lpstr>Disability in India</vt:lpstr>
      <vt:lpstr> </vt:lpstr>
      <vt:lpstr>Hunger issue in India</vt:lpstr>
      <vt:lpstr> </vt:lpstr>
      <vt:lpstr>    Medical emergencies</vt:lpstr>
      <vt:lpstr>Our Mission </vt:lpstr>
      <vt:lpstr>Our Vision</vt:lpstr>
      <vt:lpstr>Past projects</vt:lpstr>
      <vt:lpstr> </vt:lpstr>
      <vt:lpstr> </vt:lpstr>
      <vt:lpstr> </vt:lpstr>
      <vt:lpstr> </vt:lpstr>
      <vt:lpstr> </vt:lpstr>
      <vt:lpstr> </vt:lpstr>
      <vt:lpstr> </vt:lpstr>
      <vt:lpstr> </vt:lpstr>
      <vt:lpstr> </vt:lpstr>
      <vt:lpstr> </vt:lpstr>
      <vt:lpstr>8) Covid relief project</vt:lpstr>
      <vt:lpstr> </vt:lpstr>
      <vt:lpstr>9) Mission 1500 families for 3 months </vt:lpstr>
      <vt:lpstr> </vt:lpstr>
      <vt:lpstr>Ongoing projects</vt:lpstr>
      <vt:lpstr> </vt:lpstr>
      <vt:lpstr> </vt:lpstr>
      <vt:lpstr>Upcoming Grand Project</vt:lpstr>
      <vt:lpstr>Media room</vt:lpstr>
      <vt:lpstr> </vt:lpstr>
      <vt:lpstr>Media links </vt:lpstr>
      <vt:lpstr>Our Well wishers </vt:lpstr>
      <vt:lpstr>  </vt:lpstr>
      <vt:lpstr>  </vt:lpstr>
      <vt:lpstr>Legal Documents</vt:lpstr>
      <vt:lpstr> </vt:lpstr>
      <vt:lpstr> </vt:lpstr>
      <vt:lpstr>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 Baruah</dc:creator>
  <cp:lastModifiedBy>Hewlett-Packard Company</cp:lastModifiedBy>
  <cp:revision>115</cp:revision>
  <cp:lastPrinted>2021-07-05T15:35:17Z</cp:lastPrinted>
  <dcterms:created xsi:type="dcterms:W3CDTF">2006-08-16T00:00:00Z</dcterms:created>
  <dcterms:modified xsi:type="dcterms:W3CDTF">2021-07-15T15:42:31Z</dcterms:modified>
</cp:coreProperties>
</file>